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60" r:id="rId4"/>
    <p:sldId id="261" r:id="rId5"/>
    <p:sldId id="262" r:id="rId6"/>
    <p:sldId id="263" r:id="rId7"/>
    <p:sldId id="278" r:id="rId8"/>
    <p:sldId id="266" r:id="rId9"/>
    <p:sldId id="282" r:id="rId10"/>
    <p:sldId id="264" r:id="rId11"/>
    <p:sldId id="270" r:id="rId12"/>
    <p:sldId id="268" r:id="rId13"/>
    <p:sldId id="269" r:id="rId14"/>
    <p:sldId id="271" r:id="rId15"/>
    <p:sldId id="279" r:id="rId16"/>
    <p:sldId id="272" r:id="rId17"/>
    <p:sldId id="284" r:id="rId18"/>
    <p:sldId id="273" r:id="rId19"/>
    <p:sldId id="281" r:id="rId20"/>
    <p:sldId id="275"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326" autoAdjust="0"/>
  </p:normalViewPr>
  <p:slideViewPr>
    <p:cSldViewPr snapToGrid="0">
      <p:cViewPr varScale="1">
        <p:scale>
          <a:sx n="79" d="100"/>
          <a:sy n="79" d="100"/>
        </p:scale>
        <p:origin x="16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22AB7-5935-434D-99E3-6D55F5AEB2A7}" type="datetimeFigureOut">
              <a:rPr lang="en-US" smtClean="0"/>
              <a:t>12/27/2021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E6903-679E-41D7-A9A0-D37C1E31F29A}" type="slidenum">
              <a:rPr lang="en-US" smtClean="0"/>
              <a:t>‹#›</a:t>
            </a:fld>
            <a:endParaRPr lang="en-US" dirty="0"/>
          </a:p>
        </p:txBody>
      </p:sp>
    </p:spTree>
    <p:extLst>
      <p:ext uri="{BB962C8B-B14F-4D97-AF65-F5344CB8AC3E}">
        <p14:creationId xmlns:p14="http://schemas.microsoft.com/office/powerpoint/2010/main" val="3044585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a:t>
            </a:fld>
            <a:endParaRPr lang="en-US" dirty="0"/>
          </a:p>
        </p:txBody>
      </p:sp>
    </p:spTree>
    <p:extLst>
      <p:ext uri="{BB962C8B-B14F-4D97-AF65-F5344CB8AC3E}">
        <p14:creationId xmlns:p14="http://schemas.microsoft.com/office/powerpoint/2010/main" val="296182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dirty="0" smtClean="0">
                <a:latin typeface="+mn-lt"/>
              </a:rPr>
              <a:t>29 CFR 1910.95 Occupational Safety and Health Administration, Dept. of Labor</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12</a:t>
            </a:fld>
            <a:endParaRPr lang="en-US" dirty="0"/>
          </a:p>
        </p:txBody>
      </p:sp>
    </p:spTree>
    <p:extLst>
      <p:ext uri="{BB962C8B-B14F-4D97-AF65-F5344CB8AC3E}">
        <p14:creationId xmlns:p14="http://schemas.microsoft.com/office/powerpoint/2010/main" val="9896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873" indent="-241873" eaLnBrk="1" fontAlgn="auto" hangingPunct="1">
              <a:spcBef>
                <a:spcPts val="0"/>
              </a:spcBef>
              <a:spcAft>
                <a:spcPts val="0"/>
              </a:spcAft>
              <a:buFont typeface="+mj-lt"/>
              <a:buAutoNum type="arabicPeriod"/>
              <a:defRPr/>
            </a:pPr>
            <a:r>
              <a:rPr lang="en-US" dirty="0" smtClean="0">
                <a:latin typeface="+mn-lt"/>
              </a:rPr>
              <a:t>OHC Team involves personnel at all levels of command; all team members are essential </a:t>
            </a:r>
          </a:p>
          <a:p>
            <a:pPr marL="716612" lvl="1" indent="-241873" eaLnBrk="1" fontAlgn="auto" hangingPunct="1">
              <a:spcBef>
                <a:spcPts val="0"/>
              </a:spcBef>
              <a:spcAft>
                <a:spcPts val="0"/>
              </a:spcAft>
              <a:buFont typeface="+mj-lt"/>
              <a:buAutoNum type="alphaLcPeriod"/>
              <a:defRPr/>
            </a:pPr>
            <a:r>
              <a:rPr lang="en-US" dirty="0" smtClean="0">
                <a:latin typeface="+mn-lt"/>
              </a:rPr>
              <a:t>To carry out OSHA/DOD/Service-level instructions for the HCP</a:t>
            </a:r>
          </a:p>
          <a:p>
            <a:pPr marL="716612" lvl="1" indent="-241873" eaLnBrk="1" fontAlgn="auto" hangingPunct="1">
              <a:spcBef>
                <a:spcPts val="0"/>
              </a:spcBef>
              <a:spcAft>
                <a:spcPts val="0"/>
              </a:spcAft>
              <a:buFont typeface="+mj-lt"/>
              <a:buAutoNum type="alphaLcPeriod"/>
              <a:defRPr/>
            </a:pPr>
            <a:r>
              <a:rPr lang="en-US" dirty="0" smtClean="0">
                <a:latin typeface="+mn-lt"/>
              </a:rPr>
              <a:t>To maintain Readiness </a:t>
            </a:r>
          </a:p>
          <a:p>
            <a:pPr marL="716612" lvl="1" indent="-241873" eaLnBrk="1" fontAlgn="auto" hangingPunct="1">
              <a:spcBef>
                <a:spcPts val="0"/>
              </a:spcBef>
              <a:spcAft>
                <a:spcPts val="0"/>
              </a:spcAft>
              <a:buFont typeface="+mj-lt"/>
              <a:buAutoNum type="alphaLcPeriod"/>
              <a:defRPr/>
            </a:pPr>
            <a:r>
              <a:rPr lang="en-US" dirty="0" smtClean="0">
                <a:latin typeface="+mn-lt"/>
              </a:rPr>
              <a:t>To ensure Quality of Life</a:t>
            </a:r>
          </a:p>
          <a:p>
            <a:pPr marL="237369" indent="-237369" eaLnBrk="1" fontAlgn="auto" hangingPunct="1">
              <a:spcBef>
                <a:spcPts val="0"/>
              </a:spcBef>
              <a:spcAft>
                <a:spcPts val="0"/>
              </a:spcAft>
              <a:buFont typeface="+mj-lt"/>
              <a:buAutoNum type="arabicPeriod"/>
              <a:defRPr/>
            </a:pPr>
            <a:r>
              <a:rPr lang="en-US" dirty="0" smtClean="0">
                <a:latin typeface="+mn-lt"/>
              </a:rPr>
              <a:t>Team members may include:</a:t>
            </a:r>
          </a:p>
          <a:p>
            <a:pPr marL="712108" lvl="1" indent="-237369">
              <a:buFont typeface="+mj-lt"/>
              <a:buAutoNum type="alphaLcPeriod"/>
              <a:defRPr/>
            </a:pPr>
            <a:r>
              <a:rPr lang="en-US" altLang="en-US" dirty="0" smtClean="0">
                <a:latin typeface="+mn-lt"/>
              </a:rPr>
              <a:t>Noise Professionals: Industrial Hygienist, Bio-environmental Engineers</a:t>
            </a:r>
          </a:p>
          <a:p>
            <a:pPr marL="712108" lvl="1" indent="-237369">
              <a:buFont typeface="+mj-lt"/>
              <a:buAutoNum type="alphaLcPeriod"/>
              <a:defRPr/>
            </a:pPr>
            <a:r>
              <a:rPr lang="en-US" altLang="en-US" dirty="0" smtClean="0">
                <a:latin typeface="+mn-lt"/>
              </a:rPr>
              <a:t>Audiologist</a:t>
            </a:r>
          </a:p>
          <a:p>
            <a:pPr marL="712108" lvl="1" indent="-237369">
              <a:buFont typeface="+mj-lt"/>
              <a:buAutoNum type="alphaLcPeriod"/>
              <a:defRPr/>
            </a:pPr>
            <a:r>
              <a:rPr lang="en-US" altLang="en-US" dirty="0" smtClean="0">
                <a:latin typeface="+mn-lt"/>
              </a:rPr>
              <a:t>Occupational Health Nurse</a:t>
            </a:r>
          </a:p>
          <a:p>
            <a:pPr marL="712108" lvl="1" indent="-237369">
              <a:buFont typeface="+mj-lt"/>
              <a:buAutoNum type="alphaLcPeriod"/>
              <a:defRPr/>
            </a:pPr>
            <a:r>
              <a:rPr lang="en-US" altLang="en-US" dirty="0" smtClean="0">
                <a:latin typeface="+mn-lt"/>
              </a:rPr>
              <a:t>Occupational Medicine Physician/Flight Medicine Physician</a:t>
            </a:r>
          </a:p>
          <a:p>
            <a:pPr marL="712108" lvl="1" indent="-237369">
              <a:buFont typeface="+mj-lt"/>
              <a:buAutoNum type="alphaLcPeriod"/>
              <a:defRPr/>
            </a:pPr>
            <a:r>
              <a:rPr lang="en-US" altLang="en-US" dirty="0" smtClean="0">
                <a:latin typeface="+mn-lt"/>
              </a:rPr>
              <a:t>Public Health</a:t>
            </a:r>
          </a:p>
          <a:p>
            <a:pPr marL="712108" lvl="1" indent="-237369">
              <a:buFont typeface="+mj-lt"/>
              <a:buAutoNum type="alphaLcPeriod"/>
              <a:defRPr/>
            </a:pPr>
            <a:r>
              <a:rPr lang="en-US" altLang="en-US" dirty="0" smtClean="0">
                <a:latin typeface="+mn-lt"/>
              </a:rPr>
              <a:t>Safety Officer</a:t>
            </a:r>
          </a:p>
          <a:p>
            <a:pPr marL="712108" lvl="1" indent="-237369">
              <a:buFont typeface="+mj-lt"/>
              <a:buAutoNum type="alphaLcPeriod"/>
              <a:defRPr/>
            </a:pPr>
            <a:r>
              <a:rPr lang="en-US" altLang="en-US" dirty="0" smtClean="0">
                <a:latin typeface="+mn-lt"/>
              </a:rPr>
              <a:t>Occupational Hearing Conservationist</a:t>
            </a:r>
          </a:p>
          <a:p>
            <a:pPr marL="712108" lvl="1" indent="-237369">
              <a:buFont typeface="+mj-lt"/>
              <a:buAutoNum type="alphaLcPeriod"/>
              <a:defRPr/>
            </a:pPr>
            <a:r>
              <a:rPr lang="en-US" altLang="en-US" dirty="0" smtClean="0">
                <a:latin typeface="+mn-lt"/>
              </a:rPr>
              <a:t>Other personnel (Commanders, Workers, Supervisors, etc.)</a:t>
            </a:r>
          </a:p>
        </p:txBody>
      </p:sp>
      <p:sp>
        <p:nvSpPr>
          <p:cNvPr id="4" name="Slide Number Placeholder 3"/>
          <p:cNvSpPr>
            <a:spLocks noGrp="1"/>
          </p:cNvSpPr>
          <p:nvPr>
            <p:ph type="sldNum" sz="quarter" idx="10"/>
          </p:nvPr>
        </p:nvSpPr>
        <p:spPr/>
        <p:txBody>
          <a:bodyPr/>
          <a:lstStyle/>
          <a:p>
            <a:fld id="{DA5E6903-679E-41D7-A9A0-D37C1E31F29A}" type="slidenum">
              <a:rPr lang="en-US" smtClean="0"/>
              <a:t>13</a:t>
            </a:fld>
            <a:endParaRPr lang="en-US" dirty="0"/>
          </a:p>
        </p:txBody>
      </p:sp>
    </p:spTree>
    <p:extLst>
      <p:ext uri="{BB962C8B-B14F-4D97-AF65-F5344CB8AC3E}">
        <p14:creationId xmlns:p14="http://schemas.microsoft.com/office/powerpoint/2010/main" val="414907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14</a:t>
            </a:fld>
            <a:endParaRPr lang="en-US" dirty="0"/>
          </a:p>
        </p:txBody>
      </p:sp>
    </p:spTree>
    <p:extLst>
      <p:ext uri="{BB962C8B-B14F-4D97-AF65-F5344CB8AC3E}">
        <p14:creationId xmlns:p14="http://schemas.microsoft.com/office/powerpoint/2010/main" val="214829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coincides with the following</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15</a:t>
            </a:fld>
            <a:endParaRPr lang="en-US" dirty="0"/>
          </a:p>
        </p:txBody>
      </p:sp>
    </p:spTree>
    <p:extLst>
      <p:ext uri="{BB962C8B-B14F-4D97-AF65-F5344CB8AC3E}">
        <p14:creationId xmlns:p14="http://schemas.microsoft.com/office/powerpoint/2010/main" val="245706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Review above briefly, this will assist</a:t>
            </a:r>
            <a:r>
              <a:rPr lang="en-US" altLang="en-US" baseline="0" dirty="0" smtClean="0"/>
              <a:t> if future slides for counseling purposes. </a:t>
            </a:r>
            <a:r>
              <a:rPr lang="en-US" sz="1200" kern="1200" dirty="0" smtClean="0">
                <a:solidFill>
                  <a:schemeClr val="tx1"/>
                </a:solidFill>
                <a:effectLst/>
                <a:latin typeface="+mn-lt"/>
                <a:ea typeface="+mn-ea"/>
                <a:cs typeface="+mn-cs"/>
              </a:rPr>
              <a:t>All STS/EWS require patient signature on the DD Form 2216</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16</a:t>
            </a:fld>
            <a:endParaRPr lang="en-US" dirty="0"/>
          </a:p>
        </p:txBody>
      </p:sp>
    </p:spTree>
    <p:extLst>
      <p:ext uri="{BB962C8B-B14F-4D97-AF65-F5344CB8AC3E}">
        <p14:creationId xmlns:p14="http://schemas.microsoft.com/office/powerpoint/2010/main" val="31411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Review above briefly, this will assist</a:t>
            </a:r>
            <a:r>
              <a:rPr lang="en-US" altLang="en-US" baseline="0" dirty="0" smtClean="0"/>
              <a:t> if future slides for counseling purposes. </a:t>
            </a:r>
            <a:r>
              <a:rPr lang="en-US" sz="1200" kern="1200" dirty="0" smtClean="0">
                <a:solidFill>
                  <a:schemeClr val="tx1"/>
                </a:solidFill>
                <a:effectLst/>
                <a:latin typeface="+mn-lt"/>
                <a:ea typeface="+mn-ea"/>
                <a:cs typeface="+mn-cs"/>
              </a:rPr>
              <a:t>All STS/EWS require patient signature on the DD Form 2216</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17</a:t>
            </a:fld>
            <a:endParaRPr lang="en-US" dirty="0"/>
          </a:p>
        </p:txBody>
      </p:sp>
    </p:spTree>
    <p:extLst>
      <p:ext uri="{BB962C8B-B14F-4D97-AF65-F5344CB8AC3E}">
        <p14:creationId xmlns:p14="http://schemas.microsoft.com/office/powerpoint/2010/main" val="149003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Do a brief review of counseling; have patient confirm their data in </a:t>
            </a:r>
            <a:r>
              <a:rPr lang="en-US" altLang="en-US" baseline="0" dirty="0" smtClean="0"/>
              <a:t>demographic fields 2 thru 14.</a:t>
            </a:r>
          </a:p>
          <a:p>
            <a:pPr defTabSz="931774">
              <a:defRPr/>
            </a:pPr>
            <a:r>
              <a:rPr lang="en-US" altLang="en-US" baseline="0" dirty="0" smtClean="0"/>
              <a:t>Is there a change in hearing?</a:t>
            </a:r>
          </a:p>
          <a:p>
            <a:pPr defTabSz="931774">
              <a:defRPr/>
            </a:pPr>
            <a:r>
              <a:rPr lang="en-US" altLang="en-US" baseline="0" dirty="0" smtClean="0"/>
              <a:t>Are thresholds within the range of normal?</a:t>
            </a:r>
          </a:p>
          <a:p>
            <a:pPr defTabSz="931774">
              <a:defRPr/>
            </a:pPr>
            <a:r>
              <a:rPr lang="en-US" altLang="en-US" baseline="0" dirty="0" smtClean="0"/>
              <a:t>Where does the patient need to go?</a:t>
            </a:r>
            <a:endParaRPr lang="en-US" altLang="en-US" dirty="0" smtClean="0"/>
          </a:p>
          <a:p>
            <a:r>
              <a:rPr lang="en-US" dirty="0" smtClean="0"/>
              <a:t>Have students write responses in their training booklet</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18</a:t>
            </a:fld>
            <a:endParaRPr lang="en-US" dirty="0"/>
          </a:p>
        </p:txBody>
      </p:sp>
    </p:spTree>
    <p:extLst>
      <p:ext uri="{BB962C8B-B14F-4D97-AF65-F5344CB8AC3E}">
        <p14:creationId xmlns:p14="http://schemas.microsoft.com/office/powerpoint/2010/main" val="111384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 a PS is.</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19</a:t>
            </a:fld>
            <a:endParaRPr lang="en-US" dirty="0"/>
          </a:p>
        </p:txBody>
      </p:sp>
    </p:spTree>
    <p:extLst>
      <p:ext uri="{BB962C8B-B14F-4D97-AF65-F5344CB8AC3E}">
        <p14:creationId xmlns:p14="http://schemas.microsoft.com/office/powerpoint/2010/main" val="112490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20</a:t>
            </a:fld>
            <a:endParaRPr lang="en-US" dirty="0"/>
          </a:p>
        </p:txBody>
      </p:sp>
    </p:spTree>
    <p:extLst>
      <p:ext uri="{BB962C8B-B14F-4D97-AF65-F5344CB8AC3E}">
        <p14:creationId xmlns:p14="http://schemas.microsoft.com/office/powerpoint/2010/main" val="18879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Good hearing equates to: Less safety mishaps, injuries and deaths; more lethal/effective service members; increased mission readiness</a:t>
            </a:r>
          </a:p>
          <a:p>
            <a:pPr>
              <a:defRPr/>
            </a:pPr>
            <a:r>
              <a:rPr lang="en-US" altLang="en-US" dirty="0" smtClean="0"/>
              <a:t>Noise in the military: Largest occupational health hazard; Noise-induced hearing injuries/illness; Sources of noise on/off duty; Noise in the civilian workforce</a:t>
            </a:r>
          </a:p>
          <a:p>
            <a:pPr eaLnBrk="1" hangingPunct="1">
              <a:spcBef>
                <a:spcPct val="0"/>
              </a:spcBef>
              <a:defRPr/>
            </a:pPr>
            <a:r>
              <a:rPr lang="en-US" altLang="en-US" dirty="0" smtClean="0"/>
              <a:t>1.   Noise-Induced Hearing Loss is the #1 occupational health hazard in the military (Veterans Administration Benefits Report 2010 through 2016).</a:t>
            </a:r>
          </a:p>
          <a:p>
            <a:pPr marL="652765" lvl="1" indent="-178027" eaLnBrk="1" hangingPunct="1">
              <a:spcBef>
                <a:spcPct val="0"/>
              </a:spcBef>
              <a:buFontTx/>
              <a:buChar char="-"/>
              <a:defRPr/>
            </a:pPr>
            <a:r>
              <a:rPr lang="en-US" altLang="en-US" dirty="0" smtClean="0"/>
              <a:t>Sudden HL due to “sudden” explosions</a:t>
            </a:r>
          </a:p>
          <a:p>
            <a:pPr marL="652765" lvl="1" indent="-178027" eaLnBrk="1" hangingPunct="1">
              <a:spcBef>
                <a:spcPct val="0"/>
              </a:spcBef>
              <a:buFontTx/>
              <a:buChar char="-"/>
              <a:defRPr/>
            </a:pPr>
            <a:r>
              <a:rPr lang="en-US" altLang="en-US" dirty="0" smtClean="0"/>
              <a:t>Gradual progressive HL due to continuous exposure to noise over time</a:t>
            </a:r>
          </a:p>
          <a:p>
            <a:pPr eaLnBrk="1" hangingPunct="1">
              <a:spcBef>
                <a:spcPct val="0"/>
              </a:spcBef>
              <a:defRPr/>
            </a:pPr>
            <a:r>
              <a:rPr lang="en-US" altLang="en-US" dirty="0" smtClean="0"/>
              <a:t>2.   NIHL negatively affects </a:t>
            </a:r>
          </a:p>
          <a:p>
            <a:pPr marL="652765" lvl="1" indent="-178027" eaLnBrk="1" hangingPunct="1">
              <a:spcBef>
                <a:spcPct val="0"/>
              </a:spcBef>
              <a:buFontTx/>
              <a:buChar char="-"/>
              <a:defRPr/>
            </a:pPr>
            <a:r>
              <a:rPr lang="en-US" altLang="en-US" dirty="0" smtClean="0"/>
              <a:t>Combat and mission readiness; Fitness for Duty; Retention for job specialty (job qualifications); Quality of life</a:t>
            </a:r>
          </a:p>
          <a:p>
            <a:pPr eaLnBrk="1" hangingPunct="1">
              <a:spcBef>
                <a:spcPct val="0"/>
              </a:spcBef>
              <a:defRPr/>
            </a:pPr>
            <a:r>
              <a:rPr lang="en-US" altLang="en-US" dirty="0" smtClean="0"/>
              <a:t>3.   Loss of communication ability, difficulty understanding conversations</a:t>
            </a:r>
          </a:p>
          <a:p>
            <a:pPr marL="652765" lvl="1" indent="-178027" eaLnBrk="1" hangingPunct="1">
              <a:spcBef>
                <a:spcPct val="0"/>
              </a:spcBef>
              <a:buFontTx/>
              <a:buChar char="-"/>
              <a:defRPr/>
            </a:pPr>
            <a:r>
              <a:rPr lang="en-US" altLang="en-US" dirty="0" smtClean="0"/>
              <a:t>Combination effects of noise and aging; Hearing aids may help, but don’t cure; Ringing in the ears/tinnitus</a:t>
            </a:r>
            <a:endParaRPr lang="en-US" dirty="0" smtClean="0"/>
          </a:p>
        </p:txBody>
      </p:sp>
      <p:sp>
        <p:nvSpPr>
          <p:cNvPr id="4" name="Slide Number Placeholder 3"/>
          <p:cNvSpPr>
            <a:spLocks noGrp="1"/>
          </p:cNvSpPr>
          <p:nvPr>
            <p:ph type="sldNum" sz="quarter" idx="10"/>
          </p:nvPr>
        </p:nvSpPr>
        <p:spPr/>
        <p:txBody>
          <a:bodyPr/>
          <a:lstStyle/>
          <a:p>
            <a:fld id="{DA5E6903-679E-41D7-A9A0-D37C1E31F29A}" type="slidenum">
              <a:rPr lang="en-US" smtClean="0"/>
              <a:t>3</a:t>
            </a:fld>
            <a:endParaRPr lang="en-US" dirty="0"/>
          </a:p>
        </p:txBody>
      </p:sp>
    </p:spTree>
    <p:extLst>
      <p:ext uri="{BB962C8B-B14F-4D97-AF65-F5344CB8AC3E}">
        <p14:creationId xmlns:p14="http://schemas.microsoft.com/office/powerpoint/2010/main" val="59789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Sources of noise can be related to military/DoD work, as well as recreational off-duty exposures.</a:t>
            </a:r>
          </a:p>
          <a:p>
            <a:pPr defTabSz="931774">
              <a:defRPr/>
            </a:pPr>
            <a:r>
              <a:rPr lang="en-US" altLang="en-US" dirty="0" smtClean="0"/>
              <a:t>Other common sources of occupational noise outside of DoD including agriculture, mining and railroad industries, as well as manufacturing. (Important for CAOHC testing)</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5</a:t>
            </a:fld>
            <a:endParaRPr lang="en-US" dirty="0"/>
          </a:p>
        </p:txBody>
      </p:sp>
    </p:spTree>
    <p:extLst>
      <p:ext uri="{BB962C8B-B14F-4D97-AF65-F5344CB8AC3E}">
        <p14:creationId xmlns:p14="http://schemas.microsoft.com/office/powerpoint/2010/main" val="77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latin typeface="+mn-lt"/>
              </a:rPr>
              <a:t>Auditory Effects of Hazardous Noise Exposure:</a:t>
            </a:r>
          </a:p>
          <a:p>
            <a:pPr marL="652765" lvl="1" indent="-178027">
              <a:buFontTx/>
              <a:buChar char="-"/>
              <a:defRPr/>
            </a:pPr>
            <a:r>
              <a:rPr lang="en-US" altLang="en-US" dirty="0" smtClean="0">
                <a:latin typeface="+mn-lt"/>
              </a:rPr>
              <a:t>Loss or impairment of hearing sensitivity/communication ability/localization</a:t>
            </a:r>
          </a:p>
          <a:p>
            <a:pPr marL="652765" lvl="1" indent="-178027">
              <a:buFontTx/>
              <a:buChar char="-"/>
              <a:defRPr/>
            </a:pPr>
            <a:r>
              <a:rPr lang="en-US" altLang="en-US" dirty="0" smtClean="0">
                <a:latin typeface="+mn-lt"/>
              </a:rPr>
              <a:t>Tinnitus</a:t>
            </a:r>
          </a:p>
          <a:p>
            <a:pPr marL="652765" lvl="1" indent="-178027">
              <a:buFontTx/>
              <a:buChar char="-"/>
              <a:defRPr/>
            </a:pPr>
            <a:r>
              <a:rPr lang="en-US" altLang="en-US" dirty="0" smtClean="0">
                <a:latin typeface="+mn-lt"/>
              </a:rPr>
              <a:t>Increased errors/safety mishaps; auditory situational awareness</a:t>
            </a:r>
          </a:p>
          <a:p>
            <a:pPr eaLnBrk="1" hangingPunct="1">
              <a:spcBef>
                <a:spcPct val="0"/>
              </a:spcBef>
              <a:defRPr/>
            </a:pPr>
            <a:r>
              <a:rPr lang="en-US" altLang="en-US" dirty="0" smtClean="0">
                <a:latin typeface="+mn-lt"/>
              </a:rPr>
              <a:t>Hearing loss affects our ability to understand speech;</a:t>
            </a:r>
            <a:r>
              <a:rPr lang="en-US" altLang="en-US" baseline="0" dirty="0" smtClean="0">
                <a:latin typeface="+mn-lt"/>
              </a:rPr>
              <a:t> </a:t>
            </a:r>
            <a:r>
              <a:rPr lang="en-US" altLang="en-US" dirty="0" smtClean="0">
                <a:latin typeface="+mn-lt"/>
              </a:rPr>
              <a:t>affects our social communication and possibly a person’s comfort in social situations</a:t>
            </a:r>
            <a:endParaRPr lang="en-US" altLang="en-US" baseline="0" dirty="0" smtClean="0">
              <a:latin typeface="+mn-lt"/>
            </a:endParaRPr>
          </a:p>
          <a:p>
            <a:pPr eaLnBrk="1" hangingPunct="1">
              <a:spcBef>
                <a:spcPct val="0"/>
              </a:spcBef>
              <a:defRPr/>
            </a:pPr>
            <a:r>
              <a:rPr lang="en-US" altLang="en-US" dirty="0" smtClean="0">
                <a:latin typeface="+mn-lt"/>
              </a:rPr>
              <a:t>Tinnitus or “ringing” is generally associated with hearing loss and will likely be constant and permanent</a:t>
            </a:r>
          </a:p>
          <a:p>
            <a:pPr eaLnBrk="1" hangingPunct="1">
              <a:spcBef>
                <a:spcPct val="0"/>
              </a:spcBef>
              <a:defRPr/>
            </a:pPr>
            <a:r>
              <a:rPr lang="en-US" altLang="en-US" dirty="0" smtClean="0">
                <a:latin typeface="+mn-lt"/>
              </a:rPr>
              <a:t>Hearing loss causes a person to miss parts of a conversation – this can lead to multiple requests for the speaker to repeat, or responding inappropriately because the person guessed incorrectly</a:t>
            </a:r>
          </a:p>
          <a:p>
            <a:pPr eaLnBrk="1" hangingPunct="1">
              <a:spcBef>
                <a:spcPct val="0"/>
              </a:spcBef>
              <a:defRPr/>
            </a:pPr>
            <a:r>
              <a:rPr lang="en-US" altLang="en-US" dirty="0" smtClean="0">
                <a:latin typeface="+mn-lt"/>
              </a:rPr>
              <a:t>Hearing loss will affect how quickly and accurately you are able to localize where sounds originate</a:t>
            </a:r>
          </a:p>
          <a:p>
            <a:pPr eaLnBrk="1" hangingPunct="1">
              <a:spcBef>
                <a:spcPct val="0"/>
              </a:spcBef>
              <a:defRPr/>
            </a:pPr>
            <a:r>
              <a:rPr lang="en-US" altLang="en-US" dirty="0" smtClean="0">
                <a:latin typeface="+mn-lt"/>
              </a:rPr>
              <a:t>Hearing loss increases the chance of errors and safety mishaps</a:t>
            </a:r>
          </a:p>
        </p:txBody>
      </p:sp>
      <p:sp>
        <p:nvSpPr>
          <p:cNvPr id="4" name="Slide Number Placeholder 3"/>
          <p:cNvSpPr>
            <a:spLocks noGrp="1"/>
          </p:cNvSpPr>
          <p:nvPr>
            <p:ph type="sldNum" sz="quarter" idx="10"/>
          </p:nvPr>
        </p:nvSpPr>
        <p:spPr/>
        <p:txBody>
          <a:bodyPr/>
          <a:lstStyle/>
          <a:p>
            <a:fld id="{DA5E6903-679E-41D7-A9A0-D37C1E31F29A}" type="slidenum">
              <a:rPr lang="en-US" smtClean="0"/>
              <a:t>6</a:t>
            </a:fld>
            <a:endParaRPr lang="en-US" dirty="0"/>
          </a:p>
        </p:txBody>
      </p:sp>
    </p:spTree>
    <p:extLst>
      <p:ext uri="{BB962C8B-B14F-4D97-AF65-F5344CB8AC3E}">
        <p14:creationId xmlns:p14="http://schemas.microsoft.com/office/powerpoint/2010/main" val="368302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latin typeface="+mn-lt"/>
              </a:rPr>
              <a:t>Non-Auditory Effects of Noise: Increased blood pressure/heart rate; stress, fatigue, irritability;</a:t>
            </a:r>
            <a:r>
              <a:rPr lang="en-US" altLang="en-US" baseline="0" dirty="0" smtClean="0">
                <a:latin typeface="+mn-lt"/>
              </a:rPr>
              <a:t> s</a:t>
            </a:r>
            <a:r>
              <a:rPr lang="en-US" altLang="en-US" dirty="0" smtClean="0">
                <a:latin typeface="+mn-lt"/>
              </a:rPr>
              <a:t>ocial and communication concerns</a:t>
            </a:r>
          </a:p>
          <a:p>
            <a:pPr eaLnBrk="1" hangingPunct="1">
              <a:spcBef>
                <a:spcPct val="0"/>
              </a:spcBef>
              <a:defRPr/>
            </a:pPr>
            <a:r>
              <a:rPr lang="en-US" altLang="en-US" dirty="0" smtClean="0">
                <a:latin typeface="+mn-lt"/>
              </a:rPr>
              <a:t>Noise not only can cause hearing loss but other health problems too;</a:t>
            </a:r>
            <a:r>
              <a:rPr lang="en-US" altLang="en-US" baseline="0" dirty="0" smtClean="0">
                <a:latin typeface="+mn-lt"/>
              </a:rPr>
              <a:t> </a:t>
            </a:r>
            <a:r>
              <a:rPr lang="en-US" altLang="en-US" dirty="0" smtClean="0">
                <a:latin typeface="+mn-lt"/>
              </a:rPr>
              <a:t>Raises blood pressure; Raises heart rate;</a:t>
            </a:r>
            <a:r>
              <a:rPr lang="en-US" altLang="en-US" baseline="0" dirty="0" smtClean="0">
                <a:latin typeface="+mn-lt"/>
              </a:rPr>
              <a:t> </a:t>
            </a:r>
            <a:r>
              <a:rPr lang="en-US" altLang="en-US" dirty="0" smtClean="0">
                <a:latin typeface="+mn-lt"/>
              </a:rPr>
              <a:t>Increases stress hormone levels; Disrupts healthy sleep patterns</a:t>
            </a:r>
          </a:p>
          <a:p>
            <a:pPr eaLnBrk="1" hangingPunct="1">
              <a:spcBef>
                <a:spcPct val="0"/>
              </a:spcBef>
              <a:defRPr/>
            </a:pPr>
            <a:r>
              <a:rPr lang="en-US" altLang="en-US" dirty="0" smtClean="0">
                <a:latin typeface="+mn-lt"/>
              </a:rPr>
              <a:t>These auditory effects often result in embarrassment and frustration, which then can lead to the individual withdrawing from the social communication of a work team</a:t>
            </a:r>
          </a:p>
          <a:p>
            <a:pPr eaLnBrk="1" hangingPunct="1">
              <a:spcBef>
                <a:spcPct val="0"/>
              </a:spcBef>
              <a:defRPr/>
            </a:pPr>
            <a:r>
              <a:rPr lang="en-US" altLang="en-US" dirty="0" smtClean="0">
                <a:latin typeface="+mn-lt"/>
              </a:rPr>
              <a:t>The inability to hear accurately and consistently may lead to job or MOS/AFSC reassignment</a:t>
            </a:r>
          </a:p>
          <a:p>
            <a:pPr eaLnBrk="1" hangingPunct="1">
              <a:spcBef>
                <a:spcPct val="0"/>
              </a:spcBef>
              <a:spcAft>
                <a:spcPts val="1246"/>
              </a:spcAft>
              <a:defRPr/>
            </a:pPr>
            <a:r>
              <a:rPr lang="en-US" altLang="en-US" dirty="0" smtClean="0">
                <a:latin typeface="+mn-lt"/>
              </a:rPr>
              <a:t>(Image: Photo: VA Public Health, Noise Exposure https://www.publichealth.va.gov/exposures/noise/index.asp)</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7</a:t>
            </a:fld>
            <a:endParaRPr lang="en-US" dirty="0"/>
          </a:p>
        </p:txBody>
      </p:sp>
    </p:spTree>
    <p:extLst>
      <p:ext uri="{BB962C8B-B14F-4D97-AF65-F5344CB8AC3E}">
        <p14:creationId xmlns:p14="http://schemas.microsoft.com/office/powerpoint/2010/main" val="248863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1 minute Hearing Loss Demonstration </a:t>
            </a:r>
            <a:r>
              <a:rPr lang="en-US" altLang="en-US" dirty="0" smtClean="0"/>
              <a:t>Video – have students pay</a:t>
            </a:r>
            <a:r>
              <a:rPr lang="en-US" altLang="en-US" baseline="0" dirty="0" smtClean="0"/>
              <a:t> attention to the year scale and progressive hearing loss graph</a:t>
            </a:r>
            <a:endParaRPr lang="en-US" altLang="en-US" dirty="0" smtClean="0"/>
          </a:p>
          <a:p>
            <a:pPr eaLnBrk="1" hangingPunct="1">
              <a:spcBef>
                <a:spcPct val="0"/>
              </a:spcBef>
            </a:pPr>
            <a:r>
              <a:rPr lang="en-US" altLang="en-US" dirty="0" smtClean="0"/>
              <a:t>Musical selection is filtered to simulate 40 years of progressive noise-induced hearing loss in 5-year increments, with each 5-year increment indicated by a “beep.”</a:t>
            </a:r>
          </a:p>
          <a:p>
            <a:pPr eaLnBrk="1" hangingPunct="1">
              <a:spcBef>
                <a:spcPct val="0"/>
              </a:spcBef>
            </a:pPr>
            <a:r>
              <a:rPr lang="en-US" altLang="en-US" dirty="0" smtClean="0"/>
              <a:t>At the end of the selection, the filtering is removed.</a:t>
            </a:r>
          </a:p>
          <a:p>
            <a:pPr eaLnBrk="1" hangingPunct="1">
              <a:spcBef>
                <a:spcPct val="0"/>
              </a:spcBef>
            </a:pPr>
            <a:r>
              <a:rPr lang="en-US" altLang="en-US" dirty="0" smtClean="0"/>
              <a:t>Linked animated video demonstration file: music rock (0:59)</a:t>
            </a:r>
          </a:p>
          <a:p>
            <a:pPr eaLnBrk="1" hangingPunct="1">
              <a:spcBef>
                <a:spcPct val="0"/>
              </a:spcBef>
            </a:pPr>
            <a:r>
              <a:rPr lang="en-US" altLang="en-US" dirty="0" smtClean="0"/>
              <a:t>Musical content on tracks 5 and 12 to 21 is licensed from the respective copyright owners. All Rights Reserved. Unauthorized duplication is a violation of applicable laws.</a:t>
            </a:r>
          </a:p>
        </p:txBody>
      </p:sp>
      <p:sp>
        <p:nvSpPr>
          <p:cNvPr id="4" name="Slide Number Placeholder 3"/>
          <p:cNvSpPr>
            <a:spLocks noGrp="1"/>
          </p:cNvSpPr>
          <p:nvPr>
            <p:ph type="sldNum" sz="quarter" idx="10"/>
          </p:nvPr>
        </p:nvSpPr>
        <p:spPr/>
        <p:txBody>
          <a:bodyPr/>
          <a:lstStyle/>
          <a:p>
            <a:fld id="{DA5E6903-679E-41D7-A9A0-D37C1E31F29A}" type="slidenum">
              <a:rPr lang="en-US" smtClean="0"/>
              <a:t>8</a:t>
            </a:fld>
            <a:endParaRPr lang="en-US" dirty="0"/>
          </a:p>
        </p:txBody>
      </p:sp>
    </p:spTree>
    <p:extLst>
      <p:ext uri="{BB962C8B-B14F-4D97-AF65-F5344CB8AC3E}">
        <p14:creationId xmlns:p14="http://schemas.microsoft.com/office/powerpoint/2010/main" val="243164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9</a:t>
            </a:fld>
            <a:endParaRPr lang="en-US" dirty="0"/>
          </a:p>
        </p:txBody>
      </p:sp>
    </p:spTree>
    <p:extLst>
      <p:ext uri="{BB962C8B-B14F-4D97-AF65-F5344CB8AC3E}">
        <p14:creationId xmlns:p14="http://schemas.microsoft.com/office/powerpoint/2010/main" val="54220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The first civilian noise standard was issued by the U.S. Department of Labor in 1969 under the 1936 authority of the Walsh-Healey Act. By passing the Walsh-Healy Noise Standard Act, Congress gave the Department of Labor authority to regulate companies with contracts with the Federal Government. In 1970, Congress enacted the Occupational Safety and Health Act. The act created OHSA in the Department of Labor as well as the National Institute for Occupational Safety and Health (NIOSH) in the U.S. Department of Health, Education, and Welfare; currently located at the Department of Health and Human Services. NIOSH currently resides within the Department of Health and Human Services. When it comes to federal regulations, OSHA is generally cited as the basis for all, but federal agencies such as the Mine Safety and Health Administration, the U.S. Department of Defense, and the Federal Railroad Administration also have governing mandates.</a:t>
            </a:r>
          </a:p>
          <a:p>
            <a:pPr defTabSz="931774">
              <a:defRPr/>
            </a:pPr>
            <a:r>
              <a:rPr lang="en-US" altLang="en-US" dirty="0" smtClean="0"/>
              <a:t>(CAOHC Hearing Conservation Manual pp. 35)</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10</a:t>
            </a:fld>
            <a:endParaRPr lang="en-US" dirty="0"/>
          </a:p>
        </p:txBody>
      </p:sp>
    </p:spTree>
    <p:extLst>
      <p:ext uri="{BB962C8B-B14F-4D97-AF65-F5344CB8AC3E}">
        <p14:creationId xmlns:p14="http://schemas.microsoft.com/office/powerpoint/2010/main" val="411580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11</a:t>
            </a:fld>
            <a:endParaRPr lang="en-US" dirty="0"/>
          </a:p>
        </p:txBody>
      </p:sp>
    </p:spTree>
    <p:extLst>
      <p:ext uri="{BB962C8B-B14F-4D97-AF65-F5344CB8AC3E}">
        <p14:creationId xmlns:p14="http://schemas.microsoft.com/office/powerpoint/2010/main" val="198465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24416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314751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348627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80644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264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266876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40495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0946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70534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396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587409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76402-B088-4C37-BE9E-433AFAD85BFD}" type="datetimeFigureOut">
              <a:rPr lang="en-US" smtClean="0"/>
              <a:t>12/27/2021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9DEBA-845D-480A-8B03-AE6E01E6E11A}" type="slidenum">
              <a:rPr lang="en-US" smtClean="0"/>
              <a:t>‹#›</a:t>
            </a:fld>
            <a:endParaRPr lang="en-US" dirty="0"/>
          </a:p>
        </p:txBody>
      </p:sp>
    </p:spTree>
    <p:extLst>
      <p:ext uri="{BB962C8B-B14F-4D97-AF65-F5344CB8AC3E}">
        <p14:creationId xmlns:p14="http://schemas.microsoft.com/office/powerpoint/2010/main" val="109607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695324"/>
            <a:ext cx="10972800" cy="923925"/>
          </a:xfrm>
        </p:spPr>
        <p:txBody>
          <a:bodyPr>
            <a:normAutofit/>
          </a:bodyPr>
          <a:lstStyle/>
          <a:p>
            <a:r>
              <a:rPr lang="en-US" b="1" dirty="0" smtClean="0">
                <a:solidFill>
                  <a:srgbClr val="590D25"/>
                </a:solidFill>
                <a:latin typeface="+mn-lt"/>
              </a:rPr>
              <a:t>Hearing </a:t>
            </a:r>
            <a:r>
              <a:rPr lang="en-US" b="1" dirty="0">
                <a:solidFill>
                  <a:srgbClr val="590D25"/>
                </a:solidFill>
                <a:latin typeface="+mn-lt"/>
              </a:rPr>
              <a:t>Conservation </a:t>
            </a:r>
            <a:r>
              <a:rPr lang="en-US" b="1" dirty="0" smtClean="0">
                <a:solidFill>
                  <a:srgbClr val="590D25"/>
                </a:solidFill>
                <a:latin typeface="+mn-lt"/>
              </a:rPr>
              <a:t>Overview</a:t>
            </a:r>
            <a:endParaRPr lang="en-US" dirty="0">
              <a:latin typeface="+mn-lt"/>
            </a:endParaRPr>
          </a:p>
        </p:txBody>
      </p:sp>
      <p:sp>
        <p:nvSpPr>
          <p:cNvPr id="3" name="Subtitle 2"/>
          <p:cNvSpPr>
            <a:spLocks noGrp="1"/>
          </p:cNvSpPr>
          <p:nvPr>
            <p:ph type="subTitle" idx="1"/>
          </p:nvPr>
        </p:nvSpPr>
        <p:spPr>
          <a:xfrm>
            <a:off x="2447925" y="5172075"/>
            <a:ext cx="7305675" cy="1009650"/>
          </a:xfrm>
        </p:spPr>
        <p:txBody>
          <a:bodyPr>
            <a:normAutofit fontScale="70000" lnSpcReduction="20000"/>
          </a:bodyPr>
          <a:lstStyle/>
          <a:p>
            <a:r>
              <a:rPr lang="en-US" sz="5200" b="1" dirty="0">
                <a:solidFill>
                  <a:srgbClr val="660033"/>
                </a:solidFill>
              </a:rPr>
              <a:t>Tri-Service Hearing Technician </a:t>
            </a:r>
            <a:endParaRPr lang="en-US" sz="5200" b="1" dirty="0" smtClean="0">
              <a:solidFill>
                <a:srgbClr val="660033"/>
              </a:solidFill>
            </a:endParaRPr>
          </a:p>
          <a:p>
            <a:r>
              <a:rPr lang="en-US" sz="5200" b="1" dirty="0" smtClean="0">
                <a:solidFill>
                  <a:srgbClr val="660033"/>
                </a:solidFill>
              </a:rPr>
              <a:t>4.2 </a:t>
            </a:r>
            <a:r>
              <a:rPr lang="en-US" sz="5200" b="1" dirty="0">
                <a:solidFill>
                  <a:srgbClr val="660033"/>
                </a:solidFill>
              </a:rPr>
              <a:t>Certification Course</a:t>
            </a:r>
            <a:endParaRPr lang="en-US" sz="5200" dirty="0">
              <a:solidFill>
                <a:srgbClr val="660033"/>
              </a:solidFill>
            </a:endParaRPr>
          </a:p>
          <a:p>
            <a:endParaRPr lang="en-US" dirty="0"/>
          </a:p>
        </p:txBody>
      </p:sp>
      <p:pic>
        <p:nvPicPr>
          <p:cNvPr id="6" name="Picture 5"/>
          <p:cNvPicPr>
            <a:picLocks noChangeAspect="1"/>
          </p:cNvPicPr>
          <p:nvPr/>
        </p:nvPicPr>
        <p:blipFill>
          <a:blip r:embed="rId2"/>
          <a:stretch>
            <a:fillRect/>
          </a:stretch>
        </p:blipFill>
        <p:spPr>
          <a:xfrm>
            <a:off x="9184760" y="5599253"/>
            <a:ext cx="2990476" cy="1238095"/>
          </a:xfrm>
          <a:prstGeom prst="rect">
            <a:avLst/>
          </a:prstGeom>
        </p:spPr>
      </p:pic>
      <p:pic>
        <p:nvPicPr>
          <p:cNvPr id="7" name="Picture 6"/>
          <p:cNvPicPr>
            <a:picLocks noChangeAspect="1"/>
          </p:cNvPicPr>
          <p:nvPr/>
        </p:nvPicPr>
        <p:blipFill rotWithShape="1">
          <a:blip r:embed="rId3"/>
          <a:srcRect l="500" r="1"/>
          <a:stretch/>
        </p:blipFill>
        <p:spPr>
          <a:xfrm>
            <a:off x="36576" y="2717590"/>
            <a:ext cx="12126468" cy="1433334"/>
          </a:xfrm>
          <a:prstGeom prst="rect">
            <a:avLst/>
          </a:prstGeom>
        </p:spPr>
      </p:pic>
    </p:spTree>
    <p:extLst>
      <p:ext uri="{BB962C8B-B14F-4D97-AF65-F5344CB8AC3E}">
        <p14:creationId xmlns:p14="http://schemas.microsoft.com/office/powerpoint/2010/main" val="1161061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Brief History of Hearing Conservation</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96162"/>
            <a:ext cx="11582401" cy="467677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1970 - Congress enacts the Occupational Safety and Health </a:t>
            </a:r>
            <a:r>
              <a:rPr lang="en-US" sz="2800" b="1" dirty="0" smtClean="0"/>
              <a:t>Act</a:t>
            </a:r>
          </a:p>
          <a:p>
            <a:pPr marL="457200" indent="-457200" algn="l">
              <a:buFont typeface="Wingdings" panose="05000000000000000000" pitchFamily="2" charset="2"/>
              <a:buChar char="§"/>
            </a:pPr>
            <a:r>
              <a:rPr lang="en-US" sz="2800" b="1" dirty="0" smtClean="0"/>
              <a:t>Established </a:t>
            </a:r>
            <a:r>
              <a:rPr lang="en-US" sz="2800" b="1" dirty="0"/>
              <a:t>Occupational Safety and Health Administration (OSHA - regulatory </a:t>
            </a:r>
            <a:r>
              <a:rPr lang="en-US" sz="2800" b="1" dirty="0" smtClean="0"/>
              <a:t>agency)</a:t>
            </a:r>
          </a:p>
          <a:p>
            <a:pPr marL="914400" lvl="1" indent="-457200" algn="l">
              <a:buFont typeface="Wingdings" panose="05000000000000000000" pitchFamily="2" charset="2"/>
              <a:buChar char="§"/>
            </a:pPr>
            <a:r>
              <a:rPr lang="en-US" altLang="en-US" sz="2600" b="1" dirty="0">
                <a:solidFill>
                  <a:srgbClr val="000000"/>
                </a:solidFill>
              </a:rPr>
              <a:t>Regulates most US industry</a:t>
            </a:r>
          </a:p>
          <a:p>
            <a:pPr marL="914400" lvl="1" indent="-457200" algn="l">
              <a:buFont typeface="Wingdings" panose="05000000000000000000" pitchFamily="2" charset="2"/>
              <a:buChar char="§"/>
            </a:pPr>
            <a:r>
              <a:rPr lang="en-US" altLang="en-US" sz="2600" b="1" dirty="0">
                <a:solidFill>
                  <a:srgbClr val="000000"/>
                </a:solidFill>
              </a:rPr>
              <a:t>Not </a:t>
            </a:r>
            <a:r>
              <a:rPr lang="en-US" altLang="en-US" sz="2600" b="1" dirty="0" smtClean="0">
                <a:solidFill>
                  <a:srgbClr val="000000"/>
                </a:solidFill>
              </a:rPr>
              <a:t>science-based</a:t>
            </a:r>
            <a:endParaRPr lang="en-US" sz="2600" b="1" dirty="0" smtClean="0"/>
          </a:p>
          <a:p>
            <a:pPr marL="457200" indent="-457200" algn="l">
              <a:buFont typeface="Wingdings" panose="05000000000000000000" pitchFamily="2" charset="2"/>
              <a:buChar char="§"/>
            </a:pPr>
            <a:r>
              <a:rPr lang="en-US" sz="2800" b="1" dirty="0" smtClean="0"/>
              <a:t>Established </a:t>
            </a:r>
            <a:r>
              <a:rPr lang="en-US" sz="2800" b="1" dirty="0"/>
              <a:t>the National Institute for Occupational Safety and Health (NIOSH - best practices, education and research</a:t>
            </a:r>
            <a:r>
              <a:rPr lang="en-US" sz="2800" b="1" dirty="0" smtClean="0"/>
              <a:t>)</a:t>
            </a:r>
          </a:p>
          <a:p>
            <a:pPr marL="914400" lvl="1" indent="-457200" algn="l">
              <a:buFont typeface="Wingdings" panose="05000000000000000000" pitchFamily="2" charset="2"/>
              <a:buChar char="§"/>
            </a:pPr>
            <a:r>
              <a:rPr lang="en-US" altLang="en-US" sz="2400" b="1" dirty="0"/>
              <a:t>Government agency, part of HHS Centers for Disease Control and Prevention (CDC)</a:t>
            </a:r>
          </a:p>
          <a:p>
            <a:pPr marL="914400" lvl="1" indent="-457200" algn="l">
              <a:buFont typeface="Wingdings" panose="05000000000000000000" pitchFamily="2" charset="2"/>
              <a:buChar char="§"/>
            </a:pPr>
            <a:r>
              <a:rPr lang="en-US" altLang="en-US" sz="2400" b="1" dirty="0"/>
              <a:t>Responsible for conducting research and making recommendations for the prevention of work-related illnesses and injuries (best practices)</a:t>
            </a:r>
          </a:p>
          <a:p>
            <a:pPr marL="914400" lvl="1" indent="-457200" algn="l">
              <a:buFont typeface="Wingdings" panose="05000000000000000000" pitchFamily="2" charset="2"/>
              <a:buChar char="§"/>
            </a:pPr>
            <a:r>
              <a:rPr lang="en-US" altLang="en-US" sz="2400" b="1" dirty="0"/>
              <a:t>Produces and distributes free documents, products, and services related to hearing conservation</a:t>
            </a:r>
          </a:p>
          <a:p>
            <a:pPr marL="914400" lvl="1" indent="-457200" algn="l">
              <a:buFont typeface="Wingdings" panose="05000000000000000000" pitchFamily="2" charset="2"/>
              <a:buChar char="§"/>
            </a:pPr>
            <a:r>
              <a:rPr lang="en-US" altLang="en-US" sz="2400" b="1" dirty="0" smtClean="0"/>
              <a:t>Evidence/Science-based </a:t>
            </a:r>
            <a:endParaRPr lang="en-US" altLang="en-US" sz="2400" b="1" dirty="0"/>
          </a:p>
          <a:p>
            <a:pPr marL="457200" indent="-457200" algn="l">
              <a:buFont typeface="Wingdings" panose="05000000000000000000" pitchFamily="2" charset="2"/>
              <a:buChar char="§"/>
            </a:pPr>
            <a:endParaRPr lang="en-US" sz="2800" b="1" dirty="0"/>
          </a:p>
        </p:txBody>
      </p:sp>
    </p:spTree>
    <p:extLst>
      <p:ext uri="{BB962C8B-B14F-4D97-AF65-F5344CB8AC3E}">
        <p14:creationId xmlns:p14="http://schemas.microsoft.com/office/powerpoint/2010/main" val="1658805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Purpose of the Hearing Conservation Program (HCP)</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Prev</a:t>
            </a:r>
            <a:r>
              <a:rPr lang="en-US" altLang="en-US" sz="2800" b="1" dirty="0"/>
              <a:t>ent occupationally related NIHL</a:t>
            </a:r>
          </a:p>
          <a:p>
            <a:pPr marL="457200" indent="-457200" algn="l">
              <a:buFont typeface="Wingdings" panose="05000000000000000000" pitchFamily="2" charset="2"/>
              <a:buChar char="§"/>
            </a:pPr>
            <a:r>
              <a:rPr lang="en-US" altLang="en-US" sz="2800" b="1" dirty="0">
                <a:sym typeface="Wingdings 2" pitchFamily="18" charset="2"/>
              </a:rPr>
              <a:t>Maintain </a:t>
            </a:r>
            <a:r>
              <a:rPr lang="en-US" altLang="en-US" sz="2800" b="1" dirty="0"/>
              <a:t>combat readiness</a:t>
            </a:r>
          </a:p>
          <a:p>
            <a:pPr marL="457200" indent="-457200" algn="l">
              <a:buFont typeface="Wingdings" panose="05000000000000000000" pitchFamily="2" charset="2"/>
              <a:buChar char="§"/>
            </a:pPr>
            <a:r>
              <a:rPr lang="en-US" altLang="en-US" sz="2800" b="1" dirty="0">
                <a:sym typeface="Wingdings 2" pitchFamily="18" charset="2"/>
              </a:rPr>
              <a:t>M</a:t>
            </a:r>
            <a:r>
              <a:rPr lang="en-US" altLang="en-US" sz="2800" b="1" dirty="0"/>
              <a:t>aintain fitness for duty</a:t>
            </a:r>
          </a:p>
          <a:p>
            <a:pPr marL="457200" indent="-457200" algn="l">
              <a:buFont typeface="Wingdings" panose="05000000000000000000" pitchFamily="2" charset="2"/>
              <a:buChar char="§"/>
            </a:pPr>
            <a:r>
              <a:rPr lang="en-US" altLang="en-US" sz="2800" b="1" dirty="0">
                <a:sym typeface="Wingdings 2" pitchFamily="18" charset="2"/>
              </a:rPr>
              <a:t>R</a:t>
            </a:r>
            <a:r>
              <a:rPr lang="en-US" altLang="en-US" sz="2800" b="1" dirty="0"/>
              <a:t>etain job or work specialty</a:t>
            </a:r>
          </a:p>
          <a:p>
            <a:pPr marL="457200" indent="-457200" algn="l">
              <a:buFont typeface="Wingdings" panose="05000000000000000000" pitchFamily="2" charset="2"/>
              <a:buChar char="§"/>
            </a:pPr>
            <a:r>
              <a:rPr lang="en-US" altLang="en-US" sz="2800" b="1" dirty="0"/>
              <a:t>Reduce cost of hearing loss</a:t>
            </a:r>
          </a:p>
          <a:p>
            <a:pPr marL="457200" indent="-457200" algn="l">
              <a:buFont typeface="Wingdings" panose="05000000000000000000" pitchFamily="2" charset="2"/>
              <a:buChar char="§"/>
            </a:pPr>
            <a:r>
              <a:rPr lang="en-US" altLang="en-US" sz="2800" b="1" dirty="0"/>
              <a:t>Promote healthy hearing &amp; quality of life</a:t>
            </a:r>
          </a:p>
        </p:txBody>
      </p:sp>
    </p:spTree>
    <p:extLst>
      <p:ext uri="{BB962C8B-B14F-4D97-AF65-F5344CB8AC3E}">
        <p14:creationId xmlns:p14="http://schemas.microsoft.com/office/powerpoint/2010/main" val="1421919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HCP Major Elements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Noise Hazard A</a:t>
            </a:r>
            <a:r>
              <a:rPr lang="en-US" altLang="en-US" sz="2800" b="1" dirty="0"/>
              <a:t>ssessment</a:t>
            </a:r>
          </a:p>
          <a:p>
            <a:pPr marL="457200" indent="-457200" algn="l">
              <a:buFont typeface="Wingdings" panose="05000000000000000000" pitchFamily="2" charset="2"/>
              <a:buChar char="§"/>
            </a:pPr>
            <a:r>
              <a:rPr lang="en-US" altLang="en-US" sz="2800" b="1" dirty="0"/>
              <a:t>Noise Controls</a:t>
            </a:r>
          </a:p>
          <a:p>
            <a:pPr marL="457200" indent="-457200" algn="l">
              <a:buFont typeface="Wingdings" panose="05000000000000000000" pitchFamily="2" charset="2"/>
              <a:buChar char="§"/>
            </a:pPr>
            <a:r>
              <a:rPr lang="en-US" altLang="en-US" sz="2800" b="1" dirty="0"/>
              <a:t>Audiometric Monitoring</a:t>
            </a:r>
          </a:p>
          <a:p>
            <a:pPr marL="457200" indent="-457200" algn="l">
              <a:buFont typeface="Wingdings" panose="05000000000000000000" pitchFamily="2" charset="2"/>
              <a:buChar char="§"/>
            </a:pPr>
            <a:r>
              <a:rPr lang="en-US" altLang="en-US" sz="2800" b="1" dirty="0"/>
              <a:t>Hearing Protection Devices (HPDs)</a:t>
            </a:r>
          </a:p>
          <a:p>
            <a:pPr marL="457200" indent="-457200" algn="l">
              <a:buFont typeface="Wingdings" panose="05000000000000000000" pitchFamily="2" charset="2"/>
              <a:buChar char="§"/>
            </a:pPr>
            <a:r>
              <a:rPr lang="en-US" altLang="en-US" sz="2800" b="1" dirty="0"/>
              <a:t>Hearing Conservation Education</a:t>
            </a:r>
          </a:p>
          <a:p>
            <a:pPr marL="457200" indent="-457200" algn="l">
              <a:buFont typeface="Wingdings" panose="05000000000000000000" pitchFamily="2" charset="2"/>
              <a:buChar char="§"/>
            </a:pPr>
            <a:r>
              <a:rPr lang="en-US" altLang="en-US" sz="2800" b="1" dirty="0"/>
              <a:t>Recordkeeping</a:t>
            </a:r>
          </a:p>
          <a:p>
            <a:pPr marL="457200" indent="-457200" algn="l">
              <a:buFont typeface="Wingdings" panose="05000000000000000000" pitchFamily="2" charset="2"/>
              <a:buChar char="§"/>
            </a:pPr>
            <a:r>
              <a:rPr lang="en-US" altLang="en-US" sz="2800" b="1" dirty="0"/>
              <a:t>Program Evaluation</a:t>
            </a:r>
          </a:p>
        </p:txBody>
      </p:sp>
    </p:spTree>
    <p:extLst>
      <p:ext uri="{BB962C8B-B14F-4D97-AF65-F5344CB8AC3E}">
        <p14:creationId xmlns:p14="http://schemas.microsoft.com/office/powerpoint/2010/main" val="859496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HCP Team Members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156"/>
          <a:stretch/>
        </p:blipFill>
        <p:spPr bwMode="auto">
          <a:xfrm>
            <a:off x="1782821" y="1114802"/>
            <a:ext cx="8626667" cy="5260681"/>
          </a:xfrm>
          <a:prstGeom prst="rect">
            <a:avLst/>
          </a:prstGeom>
          <a:noFill/>
          <a:ln>
            <a:noFill/>
          </a:ln>
          <a:extLst/>
        </p:spPr>
      </p:pic>
    </p:spTree>
    <p:extLst>
      <p:ext uri="{BB962C8B-B14F-4D97-AF65-F5344CB8AC3E}">
        <p14:creationId xmlns:p14="http://schemas.microsoft.com/office/powerpoint/2010/main" val="1215482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fontScale="90000"/>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Occupational Hearing Conservationist (Hearing Technician)</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t>Critical role in achieving goals/purpose of the HCP</a:t>
            </a:r>
          </a:p>
          <a:p>
            <a:pPr marL="914400" lvl="1" indent="-457200" algn="l">
              <a:buFont typeface="Wingdings" panose="05000000000000000000" pitchFamily="2" charset="2"/>
              <a:buChar char="§"/>
            </a:pPr>
            <a:r>
              <a:rPr lang="en-US" altLang="en-US" sz="2800" b="1" dirty="0" smtClean="0"/>
              <a:t>Maintain current DoD Hearing Technician Certification</a:t>
            </a:r>
          </a:p>
          <a:p>
            <a:pPr marL="914400" lvl="1" indent="-457200" algn="l">
              <a:buFont typeface="Wingdings" panose="05000000000000000000" pitchFamily="2" charset="2"/>
              <a:buChar char="§"/>
            </a:pPr>
            <a:r>
              <a:rPr lang="en-US" altLang="en-US" sz="2800" b="1" dirty="0" smtClean="0"/>
              <a:t>Equipment preparation/maintenance</a:t>
            </a:r>
          </a:p>
          <a:p>
            <a:pPr marL="914400" lvl="1" indent="-457200" algn="l">
              <a:buFont typeface="Wingdings" panose="05000000000000000000" pitchFamily="2" charset="2"/>
              <a:buChar char="§"/>
            </a:pPr>
            <a:r>
              <a:rPr lang="en-US" altLang="en-US" sz="2800" b="1" dirty="0" smtClean="0"/>
              <a:t>DOEHRS-HC Data Entry (verifying and modifying patient demographic data in conjunction with audio test selection)</a:t>
            </a:r>
          </a:p>
          <a:p>
            <a:pPr marL="914400" lvl="1" indent="-457200" algn="l">
              <a:buFont typeface="Wingdings" panose="05000000000000000000" pitchFamily="2" charset="2"/>
              <a:buChar char="§"/>
            </a:pPr>
            <a:r>
              <a:rPr lang="en-US" altLang="en-US" sz="2800" b="1" dirty="0" smtClean="0"/>
              <a:t>Recordkeeping</a:t>
            </a:r>
            <a:endParaRPr lang="en-US" altLang="en-US" sz="2800" b="1" dirty="0"/>
          </a:p>
          <a:p>
            <a:pPr marL="914400" lvl="1" indent="-457200" algn="l">
              <a:buFont typeface="Wingdings" panose="05000000000000000000" pitchFamily="2" charset="2"/>
              <a:buChar char="§"/>
            </a:pPr>
            <a:r>
              <a:rPr lang="en-US" sz="2800" b="1" dirty="0" smtClean="0"/>
              <a:t>Tests all personnel</a:t>
            </a:r>
            <a:endParaRPr lang="en-US" sz="2800" b="1" dirty="0"/>
          </a:p>
          <a:p>
            <a:pPr marL="914400" lvl="1" indent="-457200" algn="l">
              <a:buFont typeface="Wingdings" panose="05000000000000000000" pitchFamily="2" charset="2"/>
              <a:buChar char="§"/>
            </a:pPr>
            <a:r>
              <a:rPr lang="en-US" sz="2800" b="1" dirty="0" smtClean="0"/>
              <a:t>Stock and Fit Hearing Protective Device (HPD)</a:t>
            </a:r>
            <a:endParaRPr lang="en-US" sz="2800" b="1" dirty="0"/>
          </a:p>
        </p:txBody>
      </p:sp>
    </p:spTree>
    <p:extLst>
      <p:ext uri="{BB962C8B-B14F-4D97-AF65-F5344CB8AC3E}">
        <p14:creationId xmlns:p14="http://schemas.microsoft.com/office/powerpoint/2010/main" val="2877231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fontScale="90000"/>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Occupational Hearing Conservationist (Hearing Technician)</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t>Critical role in achieving goals/purpose of the HCP</a:t>
            </a:r>
          </a:p>
          <a:p>
            <a:pPr marL="914400" lvl="1" indent="-457200" algn="l">
              <a:buFont typeface="Wingdings" panose="05000000000000000000" pitchFamily="2" charset="2"/>
              <a:buChar char="§"/>
            </a:pPr>
            <a:r>
              <a:rPr lang="en-US" sz="2800" b="1" dirty="0" smtClean="0"/>
              <a:t>Educate (counseling on test results)/Motivates patients to take care of their hearing</a:t>
            </a:r>
          </a:p>
          <a:p>
            <a:pPr marL="1371600" lvl="2" indent="-457200" algn="l">
              <a:buFont typeface="Wingdings" panose="05000000000000000000" pitchFamily="2" charset="2"/>
              <a:buChar char="§"/>
            </a:pPr>
            <a:r>
              <a:rPr lang="en-US" sz="2400" b="1" dirty="0" smtClean="0"/>
              <a:t>Is there a change in hearing?</a:t>
            </a:r>
          </a:p>
          <a:p>
            <a:pPr marL="1371600" lvl="2" indent="-457200" algn="l">
              <a:buFont typeface="Wingdings" panose="05000000000000000000" pitchFamily="2" charset="2"/>
              <a:buChar char="§"/>
            </a:pPr>
            <a:r>
              <a:rPr lang="en-US" sz="2400" b="1" dirty="0" smtClean="0"/>
              <a:t>Is hearing in the range of normal?</a:t>
            </a:r>
          </a:p>
          <a:p>
            <a:pPr marL="1371600" lvl="2" indent="-457200" algn="l">
              <a:buFont typeface="Wingdings" panose="05000000000000000000" pitchFamily="2" charset="2"/>
              <a:buChar char="§"/>
            </a:pPr>
            <a:r>
              <a:rPr lang="en-US" sz="2400" b="1" dirty="0" smtClean="0"/>
              <a:t>Does the patient need to return for follow-up testing or referred elsewhere?</a:t>
            </a:r>
            <a:endParaRPr lang="en-US" sz="2400" b="1" dirty="0"/>
          </a:p>
          <a:p>
            <a:pPr marL="914400" lvl="1" indent="-457200" algn="l">
              <a:buFont typeface="Wingdings" panose="05000000000000000000" pitchFamily="2" charset="2"/>
              <a:buChar char="§"/>
            </a:pPr>
            <a:r>
              <a:rPr lang="en-US" sz="2800" b="1" dirty="0"/>
              <a:t>Answer </a:t>
            </a:r>
            <a:r>
              <a:rPr lang="en-US" sz="2800" b="1" dirty="0" smtClean="0"/>
              <a:t>patient questions</a:t>
            </a:r>
            <a:endParaRPr lang="en-US" sz="2800" b="1" dirty="0"/>
          </a:p>
          <a:p>
            <a:pPr marL="914400" lvl="1" indent="-457200" algn="l">
              <a:buFont typeface="Wingdings" panose="05000000000000000000" pitchFamily="2" charset="2"/>
              <a:buChar char="§"/>
            </a:pPr>
            <a:r>
              <a:rPr lang="en-US" sz="2800" b="1" dirty="0"/>
              <a:t>Process referrals to the correct echelon of care</a:t>
            </a:r>
          </a:p>
        </p:txBody>
      </p:sp>
    </p:spTree>
    <p:extLst>
      <p:ext uri="{BB962C8B-B14F-4D97-AF65-F5344CB8AC3E}">
        <p14:creationId xmlns:p14="http://schemas.microsoft.com/office/powerpoint/2010/main" val="1298869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Definitions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9339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smtClean="0"/>
              <a:t>Normal Hearing</a:t>
            </a:r>
          </a:p>
          <a:p>
            <a:pPr marL="914400" lvl="1" indent="-457200" algn="l">
              <a:buFont typeface="Wingdings" panose="05000000000000000000" pitchFamily="2" charset="2"/>
              <a:buChar char="§"/>
            </a:pPr>
            <a:r>
              <a:rPr lang="en-US" sz="2400" b="1" dirty="0" smtClean="0"/>
              <a:t>Audiometric threshold results that range </a:t>
            </a:r>
            <a:r>
              <a:rPr lang="en-US" sz="2400" b="1" dirty="0"/>
              <a:t>from </a:t>
            </a:r>
            <a:r>
              <a:rPr lang="en-US" sz="2400" b="1" dirty="0" smtClean="0"/>
              <a:t>(Negative) -10 </a:t>
            </a:r>
            <a:r>
              <a:rPr lang="en-US" sz="2400" b="1" dirty="0"/>
              <a:t>to 25 </a:t>
            </a:r>
            <a:r>
              <a:rPr lang="en-US" sz="2400" b="1" dirty="0" smtClean="0"/>
              <a:t>dB</a:t>
            </a:r>
          </a:p>
          <a:p>
            <a:pPr marL="457200" indent="-457200" algn="l">
              <a:buFont typeface="Wingdings" panose="05000000000000000000" pitchFamily="2" charset="2"/>
              <a:buChar char="§"/>
            </a:pPr>
            <a:r>
              <a:rPr lang="en-US" sz="2800" b="1" dirty="0"/>
              <a:t>Threshold of hearing</a:t>
            </a:r>
          </a:p>
          <a:p>
            <a:pPr marL="914400" lvl="1" indent="-457200" algn="l">
              <a:buFont typeface="Wingdings" panose="05000000000000000000" pitchFamily="2" charset="2"/>
              <a:buChar char="§"/>
            </a:pPr>
            <a:r>
              <a:rPr lang="en-US" altLang="en-US" sz="2400" b="1" dirty="0"/>
              <a:t>The lowest level of sound a person can hear in a series of ascending, pure tone presentation trials at least 50% of the time</a:t>
            </a:r>
          </a:p>
          <a:p>
            <a:pPr marL="457200" indent="-457200" algn="l">
              <a:buFont typeface="Wingdings" panose="05000000000000000000" pitchFamily="2" charset="2"/>
              <a:buChar char="§"/>
            </a:pPr>
            <a:r>
              <a:rPr lang="en-US" sz="2800" b="1" dirty="0" smtClean="0"/>
              <a:t>Early </a:t>
            </a:r>
            <a:r>
              <a:rPr lang="en-US" sz="2800" b="1" dirty="0"/>
              <a:t>Warning Shift (EWS)</a:t>
            </a:r>
          </a:p>
          <a:p>
            <a:pPr marL="914400" lvl="1" indent="-457200" algn="l">
              <a:buFont typeface="Wingdings" panose="05000000000000000000" pitchFamily="2" charset="2"/>
              <a:buChar char="§"/>
            </a:pPr>
            <a:r>
              <a:rPr lang="en-US" sz="2400" b="1" dirty="0"/>
              <a:t>A difference of </a:t>
            </a:r>
            <a:r>
              <a:rPr lang="en-US" sz="2400" b="1" u="sng" dirty="0" smtClean="0"/>
              <a:t>&gt;</a:t>
            </a:r>
            <a:r>
              <a:rPr lang="en-US" sz="2400" b="1" dirty="0" smtClean="0"/>
              <a:t> </a:t>
            </a:r>
            <a:r>
              <a:rPr lang="en-US" sz="2400" b="1" dirty="0"/>
              <a:t>15 dB </a:t>
            </a:r>
            <a:r>
              <a:rPr lang="en-US" sz="2400" b="1" dirty="0" smtClean="0"/>
              <a:t>(positive) at </a:t>
            </a:r>
            <a:r>
              <a:rPr lang="en-US" sz="2400" b="1" dirty="0"/>
              <a:t>1000 Hz, 2000 Hz, 3000 Hz or 4000 Hz, relative to the reference audiogram, in either ear, without an </a:t>
            </a:r>
            <a:r>
              <a:rPr lang="en-US" sz="2400" b="1" dirty="0" smtClean="0"/>
              <a:t>STS</a:t>
            </a:r>
          </a:p>
          <a:p>
            <a:pPr marL="914400" lvl="1" indent="-457200" algn="l">
              <a:buFont typeface="Wingdings" panose="05000000000000000000" pitchFamily="2" charset="2"/>
              <a:buChar char="§"/>
            </a:pPr>
            <a:r>
              <a:rPr lang="en-US" sz="2400" b="1" dirty="0" smtClean="0"/>
              <a:t>If </a:t>
            </a:r>
            <a:r>
              <a:rPr lang="en-US" sz="2400" b="1" dirty="0"/>
              <a:t>an STS is present in the same ear, the STS takes </a:t>
            </a:r>
            <a:r>
              <a:rPr lang="en-US" sz="2400" b="1" dirty="0" smtClean="0"/>
              <a:t>precedence</a:t>
            </a:r>
            <a:endParaRPr lang="en-US" sz="2400" b="1" dirty="0"/>
          </a:p>
        </p:txBody>
      </p:sp>
    </p:spTree>
    <p:extLst>
      <p:ext uri="{BB962C8B-B14F-4D97-AF65-F5344CB8AC3E}">
        <p14:creationId xmlns:p14="http://schemas.microsoft.com/office/powerpoint/2010/main" val="3901839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Definitions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9339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smtClean="0"/>
              <a:t>Significant/Standard </a:t>
            </a:r>
            <a:r>
              <a:rPr lang="en-US" sz="2800" b="1" dirty="0"/>
              <a:t>Threshold Shift (STS)</a:t>
            </a:r>
          </a:p>
          <a:p>
            <a:pPr marL="914400" lvl="1" indent="-457200" algn="l">
              <a:buFont typeface="Wingdings" panose="05000000000000000000" pitchFamily="2" charset="2"/>
              <a:buChar char="§"/>
            </a:pPr>
            <a:r>
              <a:rPr lang="en-US" altLang="en-US" sz="2400" b="1" dirty="0"/>
              <a:t>An average change of plus or minus 10 dB at 2000 Hz, 3000 Hz, and 4000 Hz, relative to the reference audiogram, in either ear, without age corrections (DoDI 6055.12)</a:t>
            </a:r>
          </a:p>
          <a:p>
            <a:pPr marL="457200" indent="-457200" algn="l">
              <a:buFont typeface="Wingdings" panose="05000000000000000000" pitchFamily="2" charset="2"/>
              <a:buChar char="§"/>
            </a:pPr>
            <a:r>
              <a:rPr lang="en-US" sz="2800" b="1" dirty="0"/>
              <a:t>Temporary Threshold Shift (TTS)</a:t>
            </a:r>
          </a:p>
          <a:p>
            <a:pPr marL="914400" lvl="1" indent="-457200" algn="l">
              <a:buFont typeface="Wingdings" panose="05000000000000000000" pitchFamily="2" charset="2"/>
              <a:buChar char="§"/>
            </a:pPr>
            <a:r>
              <a:rPr lang="en-US" sz="2400" b="1" dirty="0"/>
              <a:t>An STS that resolves on follow-up test after auditory rest (≥14 hours)</a:t>
            </a:r>
            <a:endParaRPr lang="en-US" altLang="en-US" sz="2400" b="1" dirty="0"/>
          </a:p>
          <a:p>
            <a:pPr marL="457200" indent="-457200" algn="l">
              <a:buFont typeface="Wingdings" panose="05000000000000000000" pitchFamily="2" charset="2"/>
              <a:buChar char="§"/>
            </a:pPr>
            <a:r>
              <a:rPr lang="en-US" altLang="en-US" sz="2800" b="1" dirty="0"/>
              <a:t>P</a:t>
            </a:r>
            <a:r>
              <a:rPr lang="en-US" sz="2800" b="1" dirty="0"/>
              <a:t>ermanent Threshold Shift (PTS)</a:t>
            </a:r>
          </a:p>
          <a:p>
            <a:pPr marL="914400" lvl="1" indent="-457200" algn="l">
              <a:buFont typeface="Wingdings" panose="05000000000000000000" pitchFamily="2" charset="2"/>
              <a:buChar char="§"/>
            </a:pPr>
            <a:r>
              <a:rPr lang="en-US" sz="2400" b="1" dirty="0"/>
              <a:t>An STS that doesn’t resolve on follow-up testing after auditory rest (≥14 hours)</a:t>
            </a:r>
          </a:p>
          <a:p>
            <a:pPr marL="914400" lvl="1" indent="-457200" algn="l">
              <a:buFont typeface="Wingdings" panose="05000000000000000000" pitchFamily="2" charset="2"/>
              <a:buChar char="§"/>
            </a:pPr>
            <a:r>
              <a:rPr lang="en-US" sz="2400" b="1" dirty="0" smtClean="0"/>
              <a:t>Validated </a:t>
            </a:r>
            <a:r>
              <a:rPr lang="en-US" sz="2400" b="1" dirty="0"/>
              <a:t>by an audiologist, otolaryngologist or physician (Professional Supervisor</a:t>
            </a:r>
            <a:r>
              <a:rPr lang="en-US" sz="2400" b="1" dirty="0" smtClean="0"/>
              <a:t>)</a:t>
            </a:r>
            <a:endParaRPr lang="en-US" sz="2400" b="1" dirty="0"/>
          </a:p>
        </p:txBody>
      </p:sp>
      <p:pic>
        <p:nvPicPr>
          <p:cNvPr id="7" name="Picture 6"/>
          <p:cNvPicPr>
            <a:picLocks noChangeAspect="1"/>
          </p:cNvPicPr>
          <p:nvPr/>
        </p:nvPicPr>
        <p:blipFill>
          <a:blip r:embed="rId3"/>
          <a:stretch>
            <a:fillRect/>
          </a:stretch>
        </p:blipFill>
        <p:spPr>
          <a:xfrm rot="2388913">
            <a:off x="10630406" y="1002054"/>
            <a:ext cx="822858" cy="396190"/>
          </a:xfrm>
          <a:prstGeom prst="rect">
            <a:avLst/>
          </a:prstGeom>
        </p:spPr>
      </p:pic>
    </p:spTree>
    <p:extLst>
      <p:ext uri="{BB962C8B-B14F-4D97-AF65-F5344CB8AC3E}">
        <p14:creationId xmlns:p14="http://schemas.microsoft.com/office/powerpoint/2010/main" val="2789539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43416"/>
          <a:stretch/>
        </p:blipFill>
        <p:spPr>
          <a:xfrm>
            <a:off x="58861" y="85345"/>
            <a:ext cx="12084285" cy="3690085"/>
          </a:xfrm>
          <a:prstGeom prst="rect">
            <a:avLst/>
          </a:prstGeom>
          <a:ln w="9525">
            <a:solidFill>
              <a:schemeClr val="tx1"/>
            </a:solidFill>
          </a:ln>
          <a:effectLst/>
        </p:spPr>
      </p:pic>
      <p:sp>
        <p:nvSpPr>
          <p:cNvPr id="13" name="Content Placeholder 1"/>
          <p:cNvSpPr txBox="1">
            <a:spLocks/>
          </p:cNvSpPr>
          <p:nvPr/>
        </p:nvSpPr>
        <p:spPr>
          <a:xfrm>
            <a:off x="304798" y="3791712"/>
            <a:ext cx="11582401" cy="21092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smtClean="0"/>
              <a:t>[SSN = 990990018] Confirm demographic fields 2 thru 14 (page 6)</a:t>
            </a:r>
          </a:p>
          <a:p>
            <a:pPr marL="457200" indent="-457200" algn="l" defTabSz="931774">
              <a:buFont typeface="Wingdings" panose="05000000000000000000" pitchFamily="2" charset="2"/>
              <a:buChar char="§"/>
              <a:defRPr/>
            </a:pPr>
            <a:r>
              <a:rPr lang="en-US" altLang="en-US" sz="2800" b="1" dirty="0"/>
              <a:t>Is there a change in hearing (ear specific)?</a:t>
            </a:r>
          </a:p>
          <a:p>
            <a:pPr marL="457200" indent="-457200" algn="l" defTabSz="931774">
              <a:buFont typeface="Wingdings" panose="05000000000000000000" pitchFamily="2" charset="2"/>
              <a:buChar char="§"/>
              <a:defRPr/>
            </a:pPr>
            <a:r>
              <a:rPr lang="en-US" altLang="en-US" sz="2800" b="1" dirty="0"/>
              <a:t>Are thresholds within the range of normal (ear specific)?</a:t>
            </a:r>
          </a:p>
          <a:p>
            <a:pPr marL="457200" indent="-457200" algn="l" defTabSz="931774">
              <a:buFont typeface="Wingdings" panose="05000000000000000000" pitchFamily="2" charset="2"/>
              <a:buChar char="§"/>
              <a:defRPr/>
            </a:pPr>
            <a:r>
              <a:rPr lang="en-US" altLang="en-US" sz="2800" b="1" dirty="0" smtClean="0"/>
              <a:t>Where </a:t>
            </a:r>
            <a:r>
              <a:rPr lang="en-US" altLang="en-US" sz="2800" b="1" dirty="0"/>
              <a:t>does the patient need to go</a:t>
            </a:r>
            <a:r>
              <a:rPr lang="en-US" altLang="en-US" sz="2800" b="1" dirty="0" smtClean="0"/>
              <a:t>?</a:t>
            </a:r>
            <a:endParaRPr lang="en-US" sz="2800" b="1" dirty="0" smtClean="0"/>
          </a:p>
          <a:p>
            <a:pPr marL="457200" indent="-457200" algn="l">
              <a:buFont typeface="Wingdings" panose="05000000000000000000" pitchFamily="2" charset="2"/>
              <a:buChar char="§"/>
            </a:pPr>
            <a:endParaRPr lang="en-US" sz="2800" b="1" dirty="0" smtClean="0"/>
          </a:p>
        </p:txBody>
      </p:sp>
      <p:sp>
        <p:nvSpPr>
          <p:cNvPr id="14"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Tree>
    <p:extLst>
      <p:ext uri="{BB962C8B-B14F-4D97-AF65-F5344CB8AC3E}">
        <p14:creationId xmlns:p14="http://schemas.microsoft.com/office/powerpoint/2010/main" val="1455119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Role of the Council for Accreditation in Occupational Hearing Conservation (CAOHC)</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P</a:t>
            </a:r>
            <a:r>
              <a:rPr lang="en-US" altLang="en-US" sz="2800" b="1" dirty="0"/>
              <a:t>rovide consistent training for Occupational Hearing Conservationist (OHC), Course Directors (CD), and Professional Supervisors (PS)</a:t>
            </a:r>
          </a:p>
          <a:p>
            <a:pPr marL="457200" indent="-457200" algn="l">
              <a:buFont typeface="Wingdings" panose="05000000000000000000" pitchFamily="2" charset="2"/>
              <a:buChar char="§"/>
            </a:pPr>
            <a:r>
              <a:rPr lang="en-US" sz="2800" b="1" dirty="0"/>
              <a:t>Promote the establishment of best practices in HCP</a:t>
            </a:r>
          </a:p>
          <a:p>
            <a:pPr marL="457200" indent="-457200" algn="l">
              <a:buFont typeface="Wingdings" panose="05000000000000000000" pitchFamily="2" charset="2"/>
              <a:buChar char="§"/>
            </a:pPr>
            <a:r>
              <a:rPr lang="en-US" sz="2800" b="1" dirty="0"/>
              <a:t>Provide certification of </a:t>
            </a:r>
            <a:r>
              <a:rPr lang="en-US" altLang="en-US" sz="2800" b="1" dirty="0"/>
              <a:t>Occupational Hearing Conservationist </a:t>
            </a:r>
            <a:r>
              <a:rPr lang="en-US" altLang="en-US" sz="2800" b="1" dirty="0" smtClean="0"/>
              <a:t>(</a:t>
            </a:r>
            <a:r>
              <a:rPr lang="en-US" sz="2800" b="1" dirty="0" smtClean="0"/>
              <a:t>OHC) </a:t>
            </a:r>
            <a:r>
              <a:rPr lang="en-US" sz="2800" b="1" dirty="0"/>
              <a:t>and </a:t>
            </a:r>
            <a:r>
              <a:rPr lang="en-US" altLang="en-US" sz="2800" b="1" dirty="0"/>
              <a:t>Professional </a:t>
            </a:r>
            <a:r>
              <a:rPr lang="en-US" altLang="en-US" sz="2800" b="1" dirty="0" smtClean="0"/>
              <a:t>Supervisor (</a:t>
            </a:r>
            <a:r>
              <a:rPr lang="en-US" sz="2800" b="1" dirty="0" smtClean="0"/>
              <a:t>PS) </a:t>
            </a:r>
            <a:endParaRPr lang="en-US" sz="2800" b="1" dirty="0"/>
          </a:p>
        </p:txBody>
      </p:sp>
    </p:spTree>
    <p:extLst>
      <p:ext uri="{BB962C8B-B14F-4D97-AF65-F5344CB8AC3E}">
        <p14:creationId xmlns:p14="http://schemas.microsoft.com/office/powerpoint/2010/main" val="1915874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Learning Objectives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097281"/>
            <a:ext cx="11582401" cy="513283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smtClean="0"/>
              <a:t>1.2.1	Describe the effects of exposure to hazardous noise</a:t>
            </a:r>
          </a:p>
          <a:p>
            <a:pPr algn="l"/>
            <a:r>
              <a:rPr lang="en-US" sz="3000" b="1" dirty="0" smtClean="0"/>
              <a:t>1.2.2	Describe the purposes of the Hearing Conservation Program (HCP)</a:t>
            </a:r>
          </a:p>
          <a:p>
            <a:pPr algn="l"/>
            <a:r>
              <a:rPr lang="en-US" sz="3000" b="1" dirty="0" smtClean="0"/>
              <a:t>1.2.3	Describe the elements of the Hearing Conservation Program (HCP)</a:t>
            </a:r>
          </a:p>
          <a:p>
            <a:pPr algn="l"/>
            <a:r>
              <a:rPr lang="en-US" sz="3000" b="1" dirty="0" smtClean="0"/>
              <a:t>1.2.4	Identify the team members of the Hearing Conservation Program 	(HCP)</a:t>
            </a:r>
          </a:p>
          <a:p>
            <a:pPr algn="l"/>
            <a:r>
              <a:rPr lang="en-US" sz="3000" b="1" dirty="0" smtClean="0"/>
              <a:t>1.2.5	Identify the four “P”s </a:t>
            </a:r>
            <a:r>
              <a:rPr lang="en-US" sz="3000" b="1" dirty="0"/>
              <a:t>of a </a:t>
            </a:r>
            <a:r>
              <a:rPr lang="en-US" sz="3000" b="1" dirty="0" smtClean="0"/>
              <a:t>noise-induced </a:t>
            </a:r>
            <a:r>
              <a:rPr lang="en-US" sz="3000" b="1" dirty="0"/>
              <a:t>hearing loss</a:t>
            </a:r>
          </a:p>
          <a:p>
            <a:pPr algn="l"/>
            <a:r>
              <a:rPr lang="en-US" sz="3000" b="1" dirty="0" smtClean="0"/>
              <a:t>1.2.6	Identify and explain the role of the </a:t>
            </a:r>
            <a:r>
              <a:rPr lang="en-US" altLang="en-US" sz="3000" b="1" dirty="0" smtClean="0"/>
              <a:t>Occupational Hearing 	Conservationist (OHC) also known as hearing technician</a:t>
            </a:r>
          </a:p>
          <a:p>
            <a:pPr algn="l"/>
            <a:r>
              <a:rPr lang="en-US" sz="3000" b="1" dirty="0" smtClean="0"/>
              <a:t>1.2.7	Understand a change in hearing - Significant/Standard Threshold Shift 	(STS), 	Early Warning Shift (EWS)</a:t>
            </a:r>
          </a:p>
          <a:p>
            <a:pPr algn="l"/>
            <a:r>
              <a:rPr lang="en-US" sz="3000" b="1" dirty="0" smtClean="0"/>
              <a:t>1.2.8	Understand what normal hearing is</a:t>
            </a:r>
          </a:p>
          <a:p>
            <a:endParaRPr lang="en-US" dirty="0"/>
          </a:p>
        </p:txBody>
      </p:sp>
    </p:spTree>
    <p:extLst>
      <p:ext uri="{BB962C8B-B14F-4D97-AF65-F5344CB8AC3E}">
        <p14:creationId xmlns:p14="http://schemas.microsoft.com/office/powerpoint/2010/main" val="2989397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Summary</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Haz</a:t>
            </a:r>
            <a:r>
              <a:rPr lang="en-US" altLang="en-US" sz="2800" b="1" dirty="0"/>
              <a:t>ardous noise</a:t>
            </a:r>
          </a:p>
          <a:p>
            <a:pPr marL="914400" lvl="1" indent="-457200" algn="l">
              <a:buFont typeface="Wingdings" panose="05000000000000000000" pitchFamily="2" charset="2"/>
              <a:buChar char="§"/>
            </a:pPr>
            <a:r>
              <a:rPr lang="en-US" altLang="en-US" sz="2400" b="1" dirty="0"/>
              <a:t>Impact of hearing loss</a:t>
            </a:r>
          </a:p>
          <a:p>
            <a:pPr marL="914400" lvl="1" indent="-457200" algn="l">
              <a:buFont typeface="Wingdings" panose="05000000000000000000" pitchFamily="2" charset="2"/>
              <a:buChar char="§"/>
            </a:pPr>
            <a:r>
              <a:rPr lang="en-US" altLang="en-US" sz="2400" b="1" dirty="0"/>
              <a:t>Noise in the military</a:t>
            </a:r>
          </a:p>
          <a:p>
            <a:pPr marL="914400" lvl="1" indent="-457200" algn="l">
              <a:buFont typeface="Wingdings" panose="05000000000000000000" pitchFamily="2" charset="2"/>
              <a:buChar char="§"/>
            </a:pPr>
            <a:r>
              <a:rPr lang="en-US" altLang="en-US" sz="2400" b="1" dirty="0"/>
              <a:t>Auditory and non-auditory effects of noise</a:t>
            </a:r>
          </a:p>
          <a:p>
            <a:pPr marL="914400" lvl="1" indent="-457200" algn="l">
              <a:buFont typeface="Wingdings" panose="05000000000000000000" pitchFamily="2" charset="2"/>
              <a:buChar char="§"/>
            </a:pPr>
            <a:r>
              <a:rPr lang="en-US" altLang="en-US" sz="2400" b="1" dirty="0"/>
              <a:t>Noise-induced hearing loss characteristics</a:t>
            </a:r>
          </a:p>
          <a:p>
            <a:pPr marL="457200" indent="-457200" algn="l">
              <a:buFont typeface="Wingdings" panose="05000000000000000000" pitchFamily="2" charset="2"/>
              <a:buChar char="§"/>
            </a:pPr>
            <a:r>
              <a:rPr lang="en-US" altLang="en-US" sz="2800" b="1" dirty="0"/>
              <a:t>Hearing </a:t>
            </a:r>
            <a:r>
              <a:rPr lang="en-US" altLang="en-US" sz="2800" b="1" dirty="0" smtClean="0"/>
              <a:t>Conservation Program</a:t>
            </a:r>
          </a:p>
          <a:p>
            <a:pPr marL="914400" lvl="1" indent="-457200" algn="l">
              <a:buFont typeface="Wingdings" panose="05000000000000000000" pitchFamily="2" charset="2"/>
              <a:buChar char="§"/>
            </a:pPr>
            <a:r>
              <a:rPr lang="en-US" altLang="en-US" sz="2400" b="1" dirty="0" smtClean="0"/>
              <a:t>Purpose/Elements/Team </a:t>
            </a:r>
            <a:r>
              <a:rPr lang="en-US" altLang="en-US" sz="2400" b="1" dirty="0"/>
              <a:t>members</a:t>
            </a:r>
          </a:p>
          <a:p>
            <a:pPr marL="457200" indent="-457200" algn="l">
              <a:buFont typeface="Wingdings" panose="05000000000000000000" pitchFamily="2" charset="2"/>
              <a:buChar char="§"/>
            </a:pPr>
            <a:r>
              <a:rPr lang="en-US" sz="2800" b="1" dirty="0"/>
              <a:t>4 P’s of a </a:t>
            </a:r>
            <a:r>
              <a:rPr lang="en-US" sz="2800" b="1" dirty="0" smtClean="0"/>
              <a:t>noise-induced </a:t>
            </a:r>
            <a:r>
              <a:rPr lang="en-US" sz="2800" b="1" dirty="0"/>
              <a:t>hearing </a:t>
            </a:r>
            <a:r>
              <a:rPr lang="en-US" sz="2800" b="1" dirty="0" smtClean="0"/>
              <a:t>loss</a:t>
            </a:r>
          </a:p>
          <a:p>
            <a:pPr marL="457200" indent="-457200" algn="l">
              <a:buFont typeface="Wingdings" panose="05000000000000000000" pitchFamily="2" charset="2"/>
              <a:buChar char="§"/>
            </a:pPr>
            <a:r>
              <a:rPr lang="en-US" sz="2800" b="1" dirty="0" smtClean="0"/>
              <a:t>Change </a:t>
            </a:r>
            <a:r>
              <a:rPr lang="en-US" sz="2800" b="1" dirty="0"/>
              <a:t>in hearing - Significant/Standard Threshold </a:t>
            </a:r>
            <a:r>
              <a:rPr lang="en-US" sz="2800" b="1" dirty="0" smtClean="0"/>
              <a:t>Shift </a:t>
            </a:r>
            <a:r>
              <a:rPr lang="en-US" sz="2800" b="1" dirty="0"/>
              <a:t>(STS</a:t>
            </a:r>
            <a:r>
              <a:rPr lang="en-US" sz="2800" b="1" dirty="0" smtClean="0"/>
              <a:t>)</a:t>
            </a:r>
          </a:p>
          <a:p>
            <a:pPr marL="457200" indent="-457200" algn="l">
              <a:buFont typeface="Wingdings" panose="05000000000000000000" pitchFamily="2" charset="2"/>
              <a:buChar char="§"/>
            </a:pPr>
            <a:r>
              <a:rPr lang="en-US" sz="2800" b="1" dirty="0"/>
              <a:t>Early Warning Shift (EWS)</a:t>
            </a:r>
            <a:endParaRPr lang="en-US" sz="2800" b="1" dirty="0" smtClean="0"/>
          </a:p>
          <a:p>
            <a:pPr marL="457200" indent="-457200" algn="l">
              <a:buFont typeface="Wingdings" panose="05000000000000000000" pitchFamily="2" charset="2"/>
              <a:buChar char="§"/>
            </a:pPr>
            <a:r>
              <a:rPr lang="en-US" sz="2800" b="1" dirty="0" smtClean="0"/>
              <a:t>Normal Hearing Thresholds</a:t>
            </a:r>
            <a:endParaRPr lang="en-US" sz="2800" b="1" dirty="0"/>
          </a:p>
        </p:txBody>
      </p:sp>
    </p:spTree>
    <p:extLst>
      <p:ext uri="{BB962C8B-B14F-4D97-AF65-F5344CB8AC3E}">
        <p14:creationId xmlns:p14="http://schemas.microsoft.com/office/powerpoint/2010/main" val="2825166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695324"/>
            <a:ext cx="10972800" cy="923925"/>
          </a:xfrm>
        </p:spPr>
        <p:txBody>
          <a:bodyPr>
            <a:normAutofit/>
          </a:bodyPr>
          <a:lstStyle/>
          <a:p>
            <a:r>
              <a:rPr lang="en-US" b="1" dirty="0" smtClean="0">
                <a:solidFill>
                  <a:srgbClr val="590D25"/>
                </a:solidFill>
                <a:latin typeface="+mn-lt"/>
              </a:rPr>
              <a:t>Hearing </a:t>
            </a:r>
            <a:r>
              <a:rPr lang="en-US" b="1" dirty="0">
                <a:solidFill>
                  <a:srgbClr val="590D25"/>
                </a:solidFill>
                <a:latin typeface="+mn-lt"/>
              </a:rPr>
              <a:t>Conservation </a:t>
            </a:r>
            <a:r>
              <a:rPr lang="en-US" b="1" dirty="0" smtClean="0">
                <a:solidFill>
                  <a:srgbClr val="590D25"/>
                </a:solidFill>
                <a:latin typeface="+mn-lt"/>
              </a:rPr>
              <a:t>Overview</a:t>
            </a:r>
            <a:endParaRPr lang="en-US" dirty="0">
              <a:latin typeface="+mn-lt"/>
            </a:endParaRPr>
          </a:p>
        </p:txBody>
      </p:sp>
      <p:sp>
        <p:nvSpPr>
          <p:cNvPr id="3" name="Subtitle 2"/>
          <p:cNvSpPr>
            <a:spLocks noGrp="1"/>
          </p:cNvSpPr>
          <p:nvPr>
            <p:ph type="subTitle" idx="1"/>
          </p:nvPr>
        </p:nvSpPr>
        <p:spPr>
          <a:xfrm>
            <a:off x="2447925" y="5172075"/>
            <a:ext cx="7305675" cy="1009650"/>
          </a:xfrm>
        </p:spPr>
        <p:txBody>
          <a:bodyPr>
            <a:normAutofit fontScale="70000" lnSpcReduction="20000"/>
          </a:bodyPr>
          <a:lstStyle/>
          <a:p>
            <a:r>
              <a:rPr lang="en-US" sz="5200" b="1" dirty="0">
                <a:solidFill>
                  <a:srgbClr val="660033"/>
                </a:solidFill>
              </a:rPr>
              <a:t>Tri-Service Hearing Technician </a:t>
            </a:r>
            <a:endParaRPr lang="en-US" sz="5200" b="1" dirty="0" smtClean="0">
              <a:solidFill>
                <a:srgbClr val="660033"/>
              </a:solidFill>
            </a:endParaRPr>
          </a:p>
          <a:p>
            <a:r>
              <a:rPr lang="en-US" sz="5200" b="1" dirty="0" smtClean="0">
                <a:solidFill>
                  <a:srgbClr val="660033"/>
                </a:solidFill>
              </a:rPr>
              <a:t>4.2 </a:t>
            </a:r>
            <a:r>
              <a:rPr lang="en-US" sz="5200" b="1" dirty="0">
                <a:solidFill>
                  <a:srgbClr val="660033"/>
                </a:solidFill>
              </a:rPr>
              <a:t>Certification Course</a:t>
            </a:r>
            <a:endParaRPr lang="en-US" sz="5200" dirty="0">
              <a:solidFill>
                <a:srgbClr val="660033"/>
              </a:solidFill>
            </a:endParaRPr>
          </a:p>
          <a:p>
            <a:endParaRPr lang="en-US" dirty="0"/>
          </a:p>
        </p:txBody>
      </p:sp>
      <p:pic>
        <p:nvPicPr>
          <p:cNvPr id="6" name="Picture 5"/>
          <p:cNvPicPr>
            <a:picLocks noChangeAspect="1"/>
          </p:cNvPicPr>
          <p:nvPr/>
        </p:nvPicPr>
        <p:blipFill>
          <a:blip r:embed="rId2"/>
          <a:stretch>
            <a:fillRect/>
          </a:stretch>
        </p:blipFill>
        <p:spPr>
          <a:xfrm>
            <a:off x="9184760" y="5599253"/>
            <a:ext cx="2990476" cy="1238095"/>
          </a:xfrm>
          <a:prstGeom prst="rect">
            <a:avLst/>
          </a:prstGeom>
        </p:spPr>
      </p:pic>
      <p:pic>
        <p:nvPicPr>
          <p:cNvPr id="7" name="Picture 6"/>
          <p:cNvPicPr>
            <a:picLocks noChangeAspect="1"/>
          </p:cNvPicPr>
          <p:nvPr/>
        </p:nvPicPr>
        <p:blipFill rotWithShape="1">
          <a:blip r:embed="rId3"/>
          <a:srcRect l="500" r="1"/>
          <a:stretch/>
        </p:blipFill>
        <p:spPr>
          <a:xfrm>
            <a:off x="36576" y="2717590"/>
            <a:ext cx="12126468" cy="1433334"/>
          </a:xfrm>
          <a:prstGeom prst="rect">
            <a:avLst/>
          </a:prstGeom>
        </p:spPr>
      </p:pic>
      <p:sp>
        <p:nvSpPr>
          <p:cNvPr id="9" name="Rectangle 2"/>
          <p:cNvSpPr txBox="1">
            <a:spLocks noChangeArrowheads="1"/>
          </p:cNvSpPr>
          <p:nvPr/>
        </p:nvSpPr>
        <p:spPr bwMode="auto">
          <a:xfrm>
            <a:off x="4206240" y="1465616"/>
            <a:ext cx="3791712" cy="1217086"/>
          </a:xfrm>
          <a:prstGeom prst="rect">
            <a:avLst/>
          </a:prstGeom>
          <a:noFill/>
          <a:ln w="9525" algn="ctr">
            <a:noFill/>
            <a:miter lim="800000"/>
            <a:headEnd/>
            <a:tailEnd/>
          </a:ln>
          <a:effectLst/>
        </p:spPr>
        <p:txBody>
          <a:bodyPr vert="horz" lIns="91416" tIns="45708" rIns="91416" bIns="45708"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i="1" dirty="0" smtClean="0">
                <a:solidFill>
                  <a:srgbClr val="C00000"/>
                </a:solidFill>
                <a:effectLst>
                  <a:outerShdw blurRad="38100" dist="38100" dir="2700000" algn="tl">
                    <a:srgbClr val="000000">
                      <a:alpha val="43137"/>
                    </a:srgbClr>
                  </a:outerShdw>
                </a:effectLst>
                <a:latin typeface="+mn-lt"/>
              </a:rPr>
              <a:t>? Questions ?</a:t>
            </a:r>
            <a:endParaRPr lang="en-US" sz="5400" b="1" i="1"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726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Impact of Hearing Loss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6705599"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smtClean="0"/>
              <a:t>Noise-Induced Hearing Loss (NIHL)</a:t>
            </a:r>
          </a:p>
          <a:p>
            <a:pPr marL="457200" indent="-457200" algn="l">
              <a:buFont typeface="Wingdings" panose="05000000000000000000" pitchFamily="2" charset="2"/>
              <a:buChar char="§"/>
            </a:pPr>
            <a:r>
              <a:rPr lang="en-US" sz="2800" b="1" dirty="0" smtClean="0"/>
              <a:t>#1 occupational health hazard in the military</a:t>
            </a:r>
          </a:p>
        </p:txBody>
      </p:sp>
      <p:pic>
        <p:nvPicPr>
          <p:cNvPr id="5" name="Picture 6" descr="Impluse noise - Sadam bo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98" y="1200141"/>
            <a:ext cx="4982857" cy="514285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428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Noise in the Military</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59586"/>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smtClean="0"/>
              <a:t>Exposure to hazardous noise, without hearing protection (unprotected) can cause:</a:t>
            </a:r>
          </a:p>
          <a:p>
            <a:pPr marL="914400" lvl="1" indent="-457200" algn="l">
              <a:buFont typeface="Wingdings" panose="05000000000000000000" pitchFamily="2" charset="2"/>
              <a:buChar char="§"/>
            </a:pPr>
            <a:r>
              <a:rPr lang="en-US" sz="2400" b="1" dirty="0" smtClean="0"/>
              <a:t>Temporary and/or permanent hearing loss</a:t>
            </a:r>
          </a:p>
          <a:p>
            <a:pPr marL="914400" lvl="1" indent="-457200" algn="l">
              <a:buFont typeface="Wingdings" panose="05000000000000000000" pitchFamily="2" charset="2"/>
              <a:buChar char="§"/>
            </a:pPr>
            <a:r>
              <a:rPr lang="en-US" sz="2400" b="1" dirty="0" smtClean="0"/>
              <a:t>Temporary and/or permanent tinnitus</a:t>
            </a:r>
          </a:p>
          <a:p>
            <a:pPr marL="457200" indent="-457200" algn="l">
              <a:buFont typeface="Wingdings" panose="05000000000000000000" pitchFamily="2" charset="2"/>
              <a:buChar char="§"/>
            </a:pPr>
            <a:r>
              <a:rPr lang="en-US" sz="2800" b="1" dirty="0" smtClean="0"/>
              <a:t>Noise-induced ailment (hearing loss/tinnitus)</a:t>
            </a:r>
          </a:p>
          <a:p>
            <a:pPr marL="914400" lvl="1" indent="-457200" algn="l">
              <a:buFont typeface="Wingdings" panose="05000000000000000000" pitchFamily="2" charset="2"/>
              <a:buChar char="§"/>
            </a:pPr>
            <a:r>
              <a:rPr lang="en-US" sz="2400" b="1" dirty="0" smtClean="0"/>
              <a:t>Occur gradually over time from repeated exposures</a:t>
            </a:r>
          </a:p>
          <a:p>
            <a:pPr marL="457200" indent="-457200" algn="l">
              <a:buFont typeface="Wingdings" panose="05000000000000000000" pitchFamily="2" charset="2"/>
              <a:buChar char="§"/>
            </a:pPr>
            <a:r>
              <a:rPr lang="en-US" sz="2800" b="1" dirty="0" smtClean="0"/>
              <a:t>Noise-induced injury (hearing loss/tinnitus)</a:t>
            </a:r>
          </a:p>
          <a:p>
            <a:pPr marL="914400" lvl="1" indent="-457200" algn="l">
              <a:buFont typeface="Wingdings" panose="05000000000000000000" pitchFamily="2" charset="2"/>
              <a:buChar char="§"/>
            </a:pPr>
            <a:r>
              <a:rPr lang="en-US" sz="2400" b="1" dirty="0" smtClean="0"/>
              <a:t>Occur from one significant exposure/event</a:t>
            </a:r>
          </a:p>
          <a:p>
            <a:endParaRPr lang="en-US" dirty="0"/>
          </a:p>
        </p:txBody>
      </p:sp>
    </p:spTree>
    <p:extLst>
      <p:ext uri="{BB962C8B-B14F-4D97-AF65-F5344CB8AC3E}">
        <p14:creationId xmlns:p14="http://schemas.microsoft.com/office/powerpoint/2010/main" val="920044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Noise Sources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59586"/>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Occupational (DoD)</a:t>
            </a:r>
          </a:p>
          <a:p>
            <a:pPr marL="914400" lvl="1" indent="-457200" algn="l">
              <a:buFont typeface="Wingdings" panose="05000000000000000000" pitchFamily="2" charset="2"/>
              <a:buChar char="§"/>
            </a:pPr>
            <a:r>
              <a:rPr lang="en-US" sz="2400" b="1" dirty="0"/>
              <a:t>Machinery, weapons, vehicles, tools, equipment</a:t>
            </a:r>
          </a:p>
          <a:p>
            <a:pPr marL="457200" indent="-457200" algn="l">
              <a:buFont typeface="Wingdings" panose="05000000000000000000" pitchFamily="2" charset="2"/>
              <a:buChar char="§"/>
            </a:pPr>
            <a:r>
              <a:rPr lang="en-US" sz="2800" b="1" dirty="0"/>
              <a:t>Occupational (Civilian)</a:t>
            </a:r>
          </a:p>
          <a:p>
            <a:pPr marL="914400" lvl="1" indent="-457200" algn="l">
              <a:buFont typeface="Wingdings" panose="05000000000000000000" pitchFamily="2" charset="2"/>
              <a:buChar char="§"/>
            </a:pPr>
            <a:r>
              <a:rPr lang="en-US" sz="2400" b="1" dirty="0"/>
              <a:t>Industrial machinery, constructive equipment, explosives, farming equipment, musical instruments, railroads</a:t>
            </a:r>
          </a:p>
          <a:p>
            <a:pPr marL="914400" lvl="1" indent="-457200" algn="l">
              <a:buFont typeface="Wingdings" panose="05000000000000000000" pitchFamily="2" charset="2"/>
              <a:buChar char="§"/>
            </a:pPr>
            <a:r>
              <a:rPr lang="en-US" sz="2400" b="1" dirty="0"/>
              <a:t>Manufacturing - 14% of the workforce but has 80% of the incidence of the </a:t>
            </a:r>
            <a:r>
              <a:rPr lang="en-US" sz="2400" b="1" dirty="0" smtClean="0"/>
              <a:t>noise-induced </a:t>
            </a:r>
            <a:r>
              <a:rPr lang="en-US" sz="2400" b="1" dirty="0"/>
              <a:t>hearing loss </a:t>
            </a:r>
          </a:p>
          <a:p>
            <a:pPr marL="457200" indent="-457200" algn="l">
              <a:buFont typeface="Wingdings" panose="05000000000000000000" pitchFamily="2" charset="2"/>
              <a:buChar char="§"/>
            </a:pPr>
            <a:r>
              <a:rPr lang="en-US" sz="2800" b="1" dirty="0"/>
              <a:t>Non-occupational</a:t>
            </a:r>
          </a:p>
          <a:p>
            <a:pPr marL="914400" lvl="1" indent="-457200" algn="l">
              <a:buFont typeface="Wingdings" panose="05000000000000000000" pitchFamily="2" charset="2"/>
              <a:buChar char="§"/>
            </a:pPr>
            <a:r>
              <a:rPr lang="en-US" sz="2400" b="1" dirty="0"/>
              <a:t>Lawn care, power tools/equipment, firearms, music, motorcycle, air pods/ear </a:t>
            </a:r>
            <a:r>
              <a:rPr lang="en-US" sz="2400" b="1" dirty="0" smtClean="0"/>
              <a:t>buds</a:t>
            </a:r>
            <a:endParaRPr lang="en-US" sz="2400" b="1" dirty="0"/>
          </a:p>
        </p:txBody>
      </p:sp>
    </p:spTree>
    <p:extLst>
      <p:ext uri="{BB962C8B-B14F-4D97-AF65-F5344CB8AC3E}">
        <p14:creationId xmlns:p14="http://schemas.microsoft.com/office/powerpoint/2010/main" val="2620966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Auditory Effects of Noise Exposure</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Loss of hearing sensitivity</a:t>
            </a:r>
          </a:p>
          <a:p>
            <a:pPr marL="457200" indent="-457200" algn="l">
              <a:buFont typeface="Wingdings" panose="05000000000000000000" pitchFamily="2" charset="2"/>
              <a:buChar char="§"/>
            </a:pPr>
            <a:r>
              <a:rPr lang="en-US" sz="2800" b="1" dirty="0"/>
              <a:t>Tinnitus or “ringing”</a:t>
            </a:r>
          </a:p>
          <a:p>
            <a:pPr marL="457200" indent="-457200" algn="l">
              <a:buFont typeface="Wingdings" panose="05000000000000000000" pitchFamily="2" charset="2"/>
              <a:buChar char="§"/>
            </a:pPr>
            <a:r>
              <a:rPr lang="en-US" sz="2800" b="1" dirty="0"/>
              <a:t>Missing parts of conversation</a:t>
            </a:r>
          </a:p>
          <a:p>
            <a:pPr marL="457200" indent="-457200" algn="l">
              <a:buFont typeface="Wingdings" panose="05000000000000000000" pitchFamily="2" charset="2"/>
              <a:buChar char="§"/>
            </a:pPr>
            <a:r>
              <a:rPr lang="en-US" sz="2800" b="1" dirty="0"/>
              <a:t>Slower/Inaccurate localization</a:t>
            </a:r>
          </a:p>
          <a:p>
            <a:pPr marL="457200" indent="-457200" algn="l">
              <a:buFont typeface="Wingdings" panose="05000000000000000000" pitchFamily="2" charset="2"/>
              <a:buChar char="§"/>
            </a:pPr>
            <a:r>
              <a:rPr lang="en-US" sz="2800" b="1" dirty="0"/>
              <a:t>Increased errors, safety mishaps</a:t>
            </a:r>
          </a:p>
        </p:txBody>
      </p:sp>
    </p:spTree>
    <p:extLst>
      <p:ext uri="{BB962C8B-B14F-4D97-AF65-F5344CB8AC3E}">
        <p14:creationId xmlns:p14="http://schemas.microsoft.com/office/powerpoint/2010/main" val="2778722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Non-Auditory Effects of Noise Exposure</a:t>
            </a:r>
            <a:endParaRPr lang="en-US" sz="3600" dirty="0">
              <a:latin typeface="+mn-lt"/>
            </a:endParaRPr>
          </a:p>
        </p:txBody>
      </p:sp>
      <p:sp>
        <p:nvSpPr>
          <p:cNvPr id="6" name="Content Placeholder 1"/>
          <p:cNvSpPr txBox="1">
            <a:spLocks/>
          </p:cNvSpPr>
          <p:nvPr/>
        </p:nvSpPr>
        <p:spPr>
          <a:xfrm>
            <a:off x="304799" y="1247394"/>
            <a:ext cx="7620002"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t>H</a:t>
            </a:r>
            <a:r>
              <a:rPr lang="en-US" altLang="en-US" sz="2800" b="1" dirty="0"/>
              <a:t>ealth risks - exposure to hazardous noise may:</a:t>
            </a:r>
          </a:p>
          <a:p>
            <a:pPr marL="914400" lvl="1" indent="-457200" algn="l">
              <a:buFont typeface="Wingdings" panose="05000000000000000000" pitchFamily="2" charset="2"/>
              <a:buChar char="§"/>
            </a:pPr>
            <a:r>
              <a:rPr lang="en-US" altLang="en-US" sz="2800" b="1" dirty="0"/>
              <a:t>Raise blood pressure</a:t>
            </a:r>
          </a:p>
          <a:p>
            <a:pPr marL="914400" lvl="1" indent="-457200" algn="l">
              <a:buFont typeface="Wingdings" panose="05000000000000000000" pitchFamily="2" charset="2"/>
              <a:buChar char="§"/>
            </a:pPr>
            <a:r>
              <a:rPr lang="en-US" altLang="en-US" sz="2800" b="1" dirty="0"/>
              <a:t>Raise heart rate</a:t>
            </a:r>
          </a:p>
          <a:p>
            <a:pPr marL="914400" lvl="1" indent="-457200" algn="l">
              <a:buFont typeface="Wingdings" panose="05000000000000000000" pitchFamily="2" charset="2"/>
              <a:buChar char="§"/>
            </a:pPr>
            <a:r>
              <a:rPr lang="en-US" altLang="en-US" sz="2800" b="1" dirty="0"/>
              <a:t>Increase stress hormone levels</a:t>
            </a:r>
          </a:p>
          <a:p>
            <a:pPr marL="914400" lvl="1" indent="-457200" algn="l">
              <a:buFont typeface="Wingdings" panose="05000000000000000000" pitchFamily="2" charset="2"/>
              <a:buChar char="§"/>
            </a:pPr>
            <a:r>
              <a:rPr lang="en-US" altLang="en-US" sz="2800" b="1" dirty="0"/>
              <a:t>Disrupt healthy sleep patterns</a:t>
            </a:r>
          </a:p>
          <a:p>
            <a:pPr marL="914400" lvl="1" indent="-457200" algn="l">
              <a:buFont typeface="Wingdings" panose="05000000000000000000" pitchFamily="2" charset="2"/>
              <a:buChar char="§"/>
            </a:pPr>
            <a:r>
              <a:rPr lang="en-US" sz="2800" b="1" dirty="0"/>
              <a:t>Possible reassignment to different MOS/AFSC/NEC/SDOC (job)</a:t>
            </a:r>
          </a:p>
          <a:p>
            <a:pPr marL="914400" lvl="1" indent="-457200" algn="l">
              <a:buFont typeface="Wingdings" panose="05000000000000000000" pitchFamily="2" charset="2"/>
              <a:buChar char="§"/>
            </a:pPr>
            <a:r>
              <a:rPr lang="en-US" sz="2800" b="1" dirty="0"/>
              <a:t>Embarrassment, frustration, withdrawal</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4247" y="1125470"/>
            <a:ext cx="3740468" cy="333079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7" name="Rectangle 6"/>
          <p:cNvSpPr>
            <a:spLocks noChangeAspect="1"/>
          </p:cNvSpPr>
          <p:nvPr/>
        </p:nvSpPr>
        <p:spPr>
          <a:xfrm>
            <a:off x="6364233" y="4498859"/>
            <a:ext cx="2703698" cy="1685420"/>
          </a:xfrm>
          <a:prstGeom prst="rect">
            <a:avLst/>
          </a:prstGeom>
          <a:noFill/>
        </p:spPr>
        <p:txBody>
          <a:bodyPr wrap="none">
            <a:prstTxWarp prst="textFadeUp">
              <a:avLst/>
            </a:prstTxWarp>
            <a:spAutoFit/>
          </a:bodyPr>
          <a:lstStyle/>
          <a:p>
            <a:pPr algn="ctr" eaLnBrk="1" hangingPunct="1">
              <a:defRPr/>
            </a:pPr>
            <a:r>
              <a:rPr lang="en-US" sz="2800" b="1" dirty="0" smtClean="0">
                <a:ln w="1905"/>
                <a:solidFill>
                  <a:schemeClr val="accent2">
                    <a:lumMod val="75000"/>
                  </a:schemeClr>
                </a:solidFill>
                <a:effectLst>
                  <a:innerShdw blurRad="69850" dist="43180" dir="5400000">
                    <a:srgbClr val="000000">
                      <a:alpha val="65000"/>
                    </a:srgbClr>
                  </a:innerShdw>
                </a:effectLst>
                <a:latin typeface="Lucida Sans" pitchFamily="34" charset="0"/>
                <a:cs typeface="Arial" panose="020B0604020202020204" pitchFamily="34" charset="0"/>
              </a:rPr>
              <a:t>Noise</a:t>
            </a:r>
          </a:p>
          <a:p>
            <a:pPr algn="ctr" eaLnBrk="1" hangingPunct="1">
              <a:defRPr/>
            </a:pPr>
            <a:r>
              <a:rPr lang="en-US" sz="2800" b="1" dirty="0" smtClean="0">
                <a:ln w="1905"/>
                <a:solidFill>
                  <a:schemeClr val="accent2">
                    <a:lumMod val="75000"/>
                  </a:schemeClr>
                </a:solidFill>
                <a:effectLst>
                  <a:innerShdw blurRad="69850" dist="43180" dir="5400000">
                    <a:srgbClr val="000000">
                      <a:alpha val="65000"/>
                    </a:srgbClr>
                  </a:innerShdw>
                </a:effectLst>
                <a:latin typeface="Lucida Sans" pitchFamily="34" charset="0"/>
                <a:cs typeface="Arial" panose="020B0604020202020204" pitchFamily="34" charset="0"/>
              </a:rPr>
              <a:t>gets</a:t>
            </a:r>
          </a:p>
          <a:p>
            <a:pPr algn="ctr" eaLnBrk="1" hangingPunct="1">
              <a:defRPr/>
            </a:pPr>
            <a:r>
              <a:rPr lang="en-US" sz="2800" b="1" dirty="0" smtClean="0">
                <a:ln w="1905"/>
                <a:solidFill>
                  <a:schemeClr val="accent2">
                    <a:lumMod val="75000"/>
                  </a:schemeClr>
                </a:solidFill>
                <a:effectLst>
                  <a:innerShdw blurRad="69850" dist="43180" dir="5400000">
                    <a:srgbClr val="000000">
                      <a:alpha val="65000"/>
                    </a:srgbClr>
                  </a:innerShdw>
                </a:effectLst>
                <a:latin typeface="Lucida Sans" pitchFamily="34" charset="0"/>
                <a:cs typeface="Arial" panose="020B0604020202020204" pitchFamily="34" charset="0"/>
              </a:rPr>
              <a:t>on</a:t>
            </a:r>
          </a:p>
          <a:p>
            <a:pPr algn="ctr" eaLnBrk="1" hangingPunct="1">
              <a:defRPr/>
            </a:pPr>
            <a:r>
              <a:rPr lang="en-US" sz="2800" b="1" dirty="0" smtClean="0">
                <a:ln w="1905"/>
                <a:solidFill>
                  <a:schemeClr val="accent2">
                    <a:lumMod val="75000"/>
                  </a:schemeClr>
                </a:solidFill>
                <a:effectLst>
                  <a:innerShdw blurRad="69850" dist="43180" dir="5400000">
                    <a:srgbClr val="000000">
                      <a:alpha val="65000"/>
                    </a:srgbClr>
                  </a:innerShdw>
                </a:effectLst>
                <a:latin typeface="Lucida Sans" pitchFamily="34" charset="0"/>
                <a:cs typeface="Arial" panose="020B0604020202020204" pitchFamily="34" charset="0"/>
              </a:rPr>
              <a:t>our</a:t>
            </a:r>
          </a:p>
          <a:p>
            <a:pPr algn="ctr" eaLnBrk="1" hangingPunct="1">
              <a:defRPr/>
            </a:pPr>
            <a:r>
              <a:rPr lang="en-US" sz="2800" b="1" dirty="0" smtClean="0">
                <a:ln w="1905"/>
                <a:solidFill>
                  <a:schemeClr val="accent2">
                    <a:lumMod val="75000"/>
                  </a:schemeClr>
                </a:solidFill>
                <a:effectLst>
                  <a:innerShdw blurRad="69850" dist="43180" dir="5400000">
                    <a:srgbClr val="000000">
                      <a:alpha val="65000"/>
                    </a:srgbClr>
                  </a:innerShdw>
                </a:effectLst>
                <a:latin typeface="Lucida Sans" pitchFamily="34" charset="0"/>
                <a:cs typeface="Arial" panose="020B0604020202020204" pitchFamily="34" charset="0"/>
              </a:rPr>
              <a:t>NERVES!</a:t>
            </a:r>
            <a:endParaRPr lang="en-US" sz="3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Lucida Sans" pitchFamily="34" charset="0"/>
              <a:cs typeface="Arial" panose="020B0604020202020204" pitchFamily="34" charset="0"/>
            </a:endParaRPr>
          </a:p>
        </p:txBody>
      </p:sp>
      <p:sp>
        <p:nvSpPr>
          <p:cNvPr id="9"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3637154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4music_roc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957"/>
          </a:xfrm>
          <a:prstGeom prst="rect">
            <a:avLst/>
          </a:prstGeom>
        </p:spPr>
      </p:pic>
    </p:spTree>
    <p:extLst>
      <p:ext uri="{BB962C8B-B14F-4D97-AF65-F5344CB8AC3E}">
        <p14:creationId xmlns:p14="http://schemas.microsoft.com/office/powerpoint/2010/main" val="586617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Hearing </a:t>
            </a:r>
            <a:r>
              <a:rPr lang="en-US" sz="3600" b="1" dirty="0">
                <a:solidFill>
                  <a:srgbClr val="590D25"/>
                </a:solidFill>
                <a:latin typeface="+mn-lt"/>
              </a:rPr>
              <a:t>Conservation </a:t>
            </a:r>
            <a:r>
              <a:rPr lang="en-US" sz="3600" b="1" dirty="0" smtClean="0">
                <a:solidFill>
                  <a:srgbClr val="590D25"/>
                </a:solidFill>
                <a:latin typeface="+mn-lt"/>
              </a:rPr>
              <a:t>Overview</a:t>
            </a:r>
            <a:br>
              <a:rPr lang="en-US" sz="3600" b="1" dirty="0" smtClean="0">
                <a:solidFill>
                  <a:srgbClr val="590D25"/>
                </a:solidFill>
                <a:latin typeface="+mn-lt"/>
              </a:rPr>
            </a:br>
            <a:r>
              <a:rPr lang="en-US" sz="3600" b="1" dirty="0" smtClean="0">
                <a:solidFill>
                  <a:srgbClr val="590D25"/>
                </a:solidFill>
                <a:latin typeface="+mn-lt"/>
              </a:rPr>
              <a:t>The 4 P’s of a Noise-Induced Hearing Loss (NIHL)</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Painless</a:t>
            </a:r>
          </a:p>
          <a:p>
            <a:pPr marL="457200" indent="-457200" algn="l">
              <a:buFont typeface="Wingdings" panose="05000000000000000000" pitchFamily="2" charset="2"/>
              <a:buChar char="§"/>
            </a:pPr>
            <a:r>
              <a:rPr lang="en-US" sz="2800" b="1" dirty="0"/>
              <a:t>Progressive</a:t>
            </a:r>
          </a:p>
          <a:p>
            <a:pPr marL="457200" indent="-457200" algn="l">
              <a:buFont typeface="Wingdings" panose="05000000000000000000" pitchFamily="2" charset="2"/>
              <a:buChar char="§"/>
            </a:pPr>
            <a:r>
              <a:rPr lang="en-US" sz="2800" b="1" dirty="0"/>
              <a:t>Permanent</a:t>
            </a:r>
          </a:p>
          <a:p>
            <a:pPr marL="457200" indent="-457200" algn="l">
              <a:buFont typeface="Wingdings" panose="05000000000000000000" pitchFamily="2" charset="2"/>
              <a:buChar char="§"/>
            </a:pPr>
            <a:r>
              <a:rPr lang="en-US" sz="2800" b="1" dirty="0"/>
              <a:t>Preventable</a:t>
            </a:r>
          </a:p>
        </p:txBody>
      </p:sp>
      <p:pic>
        <p:nvPicPr>
          <p:cNvPr id="7" name="Picture 6"/>
          <p:cNvPicPr>
            <a:picLocks noChangeAspect="1"/>
          </p:cNvPicPr>
          <p:nvPr/>
        </p:nvPicPr>
        <p:blipFill>
          <a:blip r:embed="rId3"/>
          <a:stretch>
            <a:fillRect/>
          </a:stretch>
        </p:blipFill>
        <p:spPr>
          <a:xfrm rot="2388913">
            <a:off x="10653524" y="1894285"/>
            <a:ext cx="822858" cy="396190"/>
          </a:xfrm>
          <a:prstGeom prst="rect">
            <a:avLst/>
          </a:prstGeom>
        </p:spPr>
      </p:pic>
    </p:spTree>
    <p:extLst>
      <p:ext uri="{BB962C8B-B14F-4D97-AF65-F5344CB8AC3E}">
        <p14:creationId xmlns:p14="http://schemas.microsoft.com/office/powerpoint/2010/main" val="711766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787</TotalTime>
  <Words>2076</Words>
  <Application>Microsoft Office PowerPoint</Application>
  <PresentationFormat>Widescreen</PresentationFormat>
  <Paragraphs>228</Paragraphs>
  <Slides>21</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Lucida Sans</vt:lpstr>
      <vt:lpstr>Wingdings</vt:lpstr>
      <vt:lpstr>Wingdings 2</vt:lpstr>
      <vt:lpstr>Office Theme</vt:lpstr>
      <vt:lpstr>Hearing Conservation Overview</vt:lpstr>
      <vt:lpstr>Hearing Conservation Overview Learning Objectives</vt:lpstr>
      <vt:lpstr>Hearing Conservation Overview Impact of Hearing Loss</vt:lpstr>
      <vt:lpstr>Hearing Conservation Overview Noise in the Military</vt:lpstr>
      <vt:lpstr>Hearing Conservation Overview Noise Sources</vt:lpstr>
      <vt:lpstr>Hearing Conservation Overview Auditory Effects of Noise Exposure</vt:lpstr>
      <vt:lpstr>Hearing Conservation Overview Non-Auditory Effects of Noise Exposure</vt:lpstr>
      <vt:lpstr>PowerPoint Presentation</vt:lpstr>
      <vt:lpstr>Hearing Conservation Overview The 4 P’s of a Noise-Induced Hearing Loss (NIHL)</vt:lpstr>
      <vt:lpstr>Hearing Conservation Overview Brief History of Hearing Conservation</vt:lpstr>
      <vt:lpstr>Hearing Conservation Overview Purpose of the Hearing Conservation Program (HCP)</vt:lpstr>
      <vt:lpstr>Hearing Conservation Overview HCP Major Elements</vt:lpstr>
      <vt:lpstr>Hearing Conservation Overview HCP Team Members</vt:lpstr>
      <vt:lpstr>Hearing Conservation Overview Occupational Hearing Conservationist (Hearing Technician)</vt:lpstr>
      <vt:lpstr>Hearing Conservation Overview Occupational Hearing Conservationist (Hearing Technician)</vt:lpstr>
      <vt:lpstr>Hearing Conservation Overview Definitions</vt:lpstr>
      <vt:lpstr>Hearing Conservation Overview Definitions</vt:lpstr>
      <vt:lpstr>PowerPoint Presentation</vt:lpstr>
      <vt:lpstr>Role of the Council for Accreditation in Occupational Hearing Conservation (CAOHC)</vt:lpstr>
      <vt:lpstr>Hearing Conservation Overview Summary</vt:lpstr>
      <vt:lpstr>Hearing Conservation Overview</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Conservation Overview</dc:title>
  <dc:creator>Mason, Theodore D. (CIV)</dc:creator>
  <cp:lastModifiedBy>Mason, Theodore D. (CIV)</cp:lastModifiedBy>
  <cp:revision>50</cp:revision>
  <dcterms:created xsi:type="dcterms:W3CDTF">2021-11-08T10:46:43Z</dcterms:created>
  <dcterms:modified xsi:type="dcterms:W3CDTF">2021-12-27T11:12:07Z</dcterms:modified>
</cp:coreProperties>
</file>